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28"/>
  </p:notesMasterIdLst>
  <p:sldIdLst>
    <p:sldId id="272" r:id="rId5"/>
    <p:sldId id="256" r:id="rId6"/>
    <p:sldId id="257" r:id="rId7"/>
    <p:sldId id="258" r:id="rId8"/>
    <p:sldId id="259" r:id="rId9"/>
    <p:sldId id="260" r:id="rId10"/>
    <p:sldId id="282" r:id="rId11"/>
    <p:sldId id="291" r:id="rId12"/>
    <p:sldId id="283" r:id="rId13"/>
    <p:sldId id="290" r:id="rId14"/>
    <p:sldId id="293" r:id="rId15"/>
    <p:sldId id="292" r:id="rId16"/>
    <p:sldId id="280" r:id="rId17"/>
    <p:sldId id="281" r:id="rId18"/>
    <p:sldId id="278" r:id="rId19"/>
    <p:sldId id="263" r:id="rId20"/>
    <p:sldId id="287" r:id="rId21"/>
    <p:sldId id="265" r:id="rId22"/>
    <p:sldId id="266" r:id="rId23"/>
    <p:sldId id="267" r:id="rId24"/>
    <p:sldId id="268" r:id="rId25"/>
    <p:sldId id="269" r:id="rId26"/>
    <p:sldId id="270" r:id="rId27"/>
  </p:sldIdLst>
  <p:sldSz cx="9144000" cy="5143500" type="screen16x9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96B2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991"/>
    <p:restoredTop sz="96027"/>
  </p:normalViewPr>
  <p:slideViewPr>
    <p:cSldViewPr snapToGrid="0" snapToObjects="1">
      <p:cViewPr varScale="1">
        <p:scale>
          <a:sx n="160" d="100"/>
          <a:sy n="160" d="100"/>
        </p:scale>
        <p:origin x="176" y="21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viewProps" Target="viewProps.xml"/><Relationship Id="rId8" Type="http://schemas.openxmlformats.org/officeDocument/2006/relationships/slide" Target="slides/slide4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am Harrop  |  Harrop Business Enterprises" userId="109739c4-6064-48c3-bac0-4cfb7301a2f0" providerId="ADAL" clId="{0B1C02C8-62C4-5712-92CA-459FE9FCA8CB}"/>
    <pc:docChg chg="addSld sldOrd">
      <pc:chgData name="Sam Harrop  |  Harrop Business Enterprises" userId="109739c4-6064-48c3-bac0-4cfb7301a2f0" providerId="ADAL" clId="{0B1C02C8-62C4-5712-92CA-459FE9FCA8CB}" dt="2026-06-07T23:02:06.007" v="1" actId="20578"/>
      <pc:docMkLst>
        <pc:docMk/>
      </pc:docMkLst>
      <pc:sldChg chg="ord">
        <pc:chgData name="Sam Harrop  |  Harrop Business Enterprises" userId="109739c4-6064-48c3-bac0-4cfb7301a2f0" providerId="ADAL" clId="{0B1C02C8-62C4-5712-92CA-459FE9FCA8CB}" dt="2026-06-07T23:02:06.007" v="1" actId="20578"/>
        <pc:sldMkLst>
          <pc:docMk/>
          <pc:sldMk cId="0" sldId="291"/>
        </pc:sldMkLst>
      </pc:sldChg>
      <pc:sldChg chg="add">
        <pc:chgData name="Sam Harrop  |  Harrop Business Enterprises" userId="109739c4-6064-48c3-bac0-4cfb7301a2f0" providerId="ADAL" clId="{0B1C02C8-62C4-5712-92CA-459FE9FCA8CB}" dt="2026-06-07T23:02:03.709" v="0" actId="2890"/>
        <pc:sldMkLst>
          <pc:docMk/>
          <pc:sldMk cId="3065309427" sldId="293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500002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C553AB-344F-251A-B56B-B67ABDAABA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4162E02-519A-28EC-80D3-AA971BE5E72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DD19EE5-456A-5151-5E5B-9665FA1595B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88097A8-70E4-0CB8-6705-765CF3E5F71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800579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2F1E42-6BB3-0CD9-CFB4-7179D8E4E6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CC81BDF-183F-025A-7209-33192E481F0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E85AF36-1CFC-9493-9C0E-FDDC782951A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F3FC3FA-C655-716B-2DC6-95F3687983A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273208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822960"/>
          </a:xfrm>
          <a:prstGeom prst="rect">
            <a:avLst/>
          </a:prstGeom>
          <a:solidFill>
            <a:srgbClr val="1E3A6E"/>
          </a:solidFill>
          <a:ln w="12700">
            <a:solidFill>
              <a:srgbClr val="1E3A6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320040" y="0"/>
            <a:ext cx="859536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Hire Better, Faster — The Complete Series</a:t>
            </a:r>
            <a:endParaRPr lang="en-US" sz="2200" dirty="0"/>
          </a:p>
        </p:txBody>
      </p:sp>
      <p:sp>
        <p:nvSpPr>
          <p:cNvPr id="5" name="Text 3"/>
          <p:cNvSpPr/>
          <p:nvPr/>
        </p:nvSpPr>
        <p:spPr>
          <a:xfrm>
            <a:off x="0" y="4892040"/>
            <a:ext cx="9144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dirty="0">
                <a:solidFill>
                  <a:srgbClr val="CCCC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BusinessMaximiserCoaching.com.au  |  Building Strong Profitable Businesses</a:t>
            </a:r>
            <a:endParaRPr lang="en-US" sz="800" dirty="0"/>
          </a:p>
        </p:txBody>
      </p:sp>
      <p:sp>
        <p:nvSpPr>
          <p:cNvPr id="6" name="Shape 4"/>
          <p:cNvSpPr/>
          <p:nvPr/>
        </p:nvSpPr>
        <p:spPr>
          <a:xfrm>
            <a:off x="320040" y="932688"/>
            <a:ext cx="2743200" cy="1170432"/>
          </a:xfrm>
          <a:prstGeom prst="rect">
            <a:avLst/>
          </a:prstGeom>
          <a:solidFill>
            <a:srgbClr val="1E3A6E"/>
          </a:solidFill>
          <a:ln w="12700">
            <a:solidFill>
              <a:srgbClr val="1E3A6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Shape 5"/>
          <p:cNvSpPr/>
          <p:nvPr/>
        </p:nvSpPr>
        <p:spPr>
          <a:xfrm>
            <a:off x="320040" y="932688"/>
            <a:ext cx="420624" cy="1170432"/>
          </a:xfrm>
          <a:prstGeom prst="rect">
            <a:avLst/>
          </a:prstGeom>
          <a:solidFill>
            <a:srgbClr val="F07C1A"/>
          </a:solidFill>
          <a:ln w="12700">
            <a:solidFill>
              <a:srgbClr val="F07C1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320040" y="932688"/>
            <a:ext cx="420624" cy="11704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2000" dirty="0"/>
          </a:p>
        </p:txBody>
      </p:sp>
      <p:sp>
        <p:nvSpPr>
          <p:cNvPr id="9" name="Text 7"/>
          <p:cNvSpPr/>
          <p:nvPr/>
        </p:nvSpPr>
        <p:spPr>
          <a:xfrm>
            <a:off x="813816" y="1042416"/>
            <a:ext cx="2176272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When to Hire</a:t>
            </a:r>
            <a:endParaRPr lang="en-US" sz="1400" dirty="0"/>
          </a:p>
        </p:txBody>
      </p:sp>
      <p:sp>
        <p:nvSpPr>
          <p:cNvPr id="10" name="Text 8"/>
          <p:cNvSpPr/>
          <p:nvPr/>
        </p:nvSpPr>
        <p:spPr>
          <a:xfrm>
            <a:off x="813816" y="1463040"/>
            <a:ext cx="2176272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CCDD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Decision framework and cost of delay</a:t>
            </a:r>
            <a:endParaRPr lang="en-US" sz="1100" dirty="0"/>
          </a:p>
        </p:txBody>
      </p:sp>
      <p:sp>
        <p:nvSpPr>
          <p:cNvPr id="11" name="Shape 9"/>
          <p:cNvSpPr/>
          <p:nvPr/>
        </p:nvSpPr>
        <p:spPr>
          <a:xfrm>
            <a:off x="3154680" y="932688"/>
            <a:ext cx="2743200" cy="1170432"/>
          </a:xfrm>
          <a:prstGeom prst="rect">
            <a:avLst/>
          </a:prstGeom>
          <a:solidFill>
            <a:srgbClr val="1E3A6E"/>
          </a:solidFill>
          <a:ln w="12700">
            <a:solidFill>
              <a:srgbClr val="1E3A6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Shape 10"/>
          <p:cNvSpPr/>
          <p:nvPr/>
        </p:nvSpPr>
        <p:spPr>
          <a:xfrm>
            <a:off x="3154680" y="932688"/>
            <a:ext cx="420624" cy="1170432"/>
          </a:xfrm>
          <a:prstGeom prst="rect">
            <a:avLst/>
          </a:prstGeom>
          <a:solidFill>
            <a:srgbClr val="F07C1A"/>
          </a:solidFill>
          <a:ln w="12700">
            <a:solidFill>
              <a:srgbClr val="F07C1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11"/>
          <p:cNvSpPr/>
          <p:nvPr/>
        </p:nvSpPr>
        <p:spPr>
          <a:xfrm>
            <a:off x="3154680" y="932688"/>
            <a:ext cx="420624" cy="11704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2000" dirty="0"/>
          </a:p>
        </p:txBody>
      </p:sp>
      <p:sp>
        <p:nvSpPr>
          <p:cNvPr id="14" name="Text 12"/>
          <p:cNvSpPr/>
          <p:nvPr/>
        </p:nvSpPr>
        <p:spPr>
          <a:xfrm>
            <a:off x="3648456" y="1042416"/>
            <a:ext cx="2176272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Who to Hire</a:t>
            </a:r>
            <a:endParaRPr lang="en-US" sz="1400" dirty="0"/>
          </a:p>
        </p:txBody>
      </p:sp>
      <p:sp>
        <p:nvSpPr>
          <p:cNvPr id="15" name="Text 13"/>
          <p:cNvSpPr/>
          <p:nvPr/>
        </p:nvSpPr>
        <p:spPr>
          <a:xfrm>
            <a:off x="3648456" y="1463040"/>
            <a:ext cx="2176272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CCDD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Org structure and role clarity</a:t>
            </a:r>
            <a:endParaRPr lang="en-US" sz="1100" dirty="0"/>
          </a:p>
        </p:txBody>
      </p:sp>
      <p:sp>
        <p:nvSpPr>
          <p:cNvPr id="16" name="Shape 14"/>
          <p:cNvSpPr/>
          <p:nvPr/>
        </p:nvSpPr>
        <p:spPr>
          <a:xfrm>
            <a:off x="5989320" y="932688"/>
            <a:ext cx="2743200" cy="1170432"/>
          </a:xfrm>
          <a:prstGeom prst="rect">
            <a:avLst/>
          </a:prstGeom>
          <a:solidFill>
            <a:srgbClr val="1E3A6E"/>
          </a:solidFill>
          <a:ln w="12700">
            <a:solidFill>
              <a:srgbClr val="1E3A6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Shape 15"/>
          <p:cNvSpPr/>
          <p:nvPr/>
        </p:nvSpPr>
        <p:spPr>
          <a:xfrm>
            <a:off x="5989320" y="932688"/>
            <a:ext cx="420624" cy="1170432"/>
          </a:xfrm>
          <a:prstGeom prst="rect">
            <a:avLst/>
          </a:prstGeom>
          <a:solidFill>
            <a:srgbClr val="F07C1A"/>
          </a:solidFill>
          <a:ln w="12700">
            <a:solidFill>
              <a:srgbClr val="F07C1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8" name="Text 16"/>
          <p:cNvSpPr/>
          <p:nvPr/>
        </p:nvSpPr>
        <p:spPr>
          <a:xfrm>
            <a:off x="5989320" y="932688"/>
            <a:ext cx="420624" cy="11704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2000" dirty="0"/>
          </a:p>
        </p:txBody>
      </p:sp>
      <p:sp>
        <p:nvSpPr>
          <p:cNvPr id="19" name="Text 17"/>
          <p:cNvSpPr/>
          <p:nvPr/>
        </p:nvSpPr>
        <p:spPr>
          <a:xfrm>
            <a:off x="6483096" y="1042416"/>
            <a:ext cx="2176272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Position Descriptions</a:t>
            </a:r>
            <a:endParaRPr lang="en-US" sz="1400" dirty="0"/>
          </a:p>
        </p:txBody>
      </p:sp>
      <p:sp>
        <p:nvSpPr>
          <p:cNvPr id="20" name="Text 18"/>
          <p:cNvSpPr/>
          <p:nvPr/>
        </p:nvSpPr>
        <p:spPr>
          <a:xfrm>
            <a:off x="6483096" y="1463040"/>
            <a:ext cx="2176272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CCDD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performance contract</a:t>
            </a:r>
            <a:endParaRPr lang="en-US" sz="1100" dirty="0"/>
          </a:p>
        </p:txBody>
      </p:sp>
      <p:sp>
        <p:nvSpPr>
          <p:cNvPr id="21" name="Shape 19"/>
          <p:cNvSpPr/>
          <p:nvPr/>
        </p:nvSpPr>
        <p:spPr>
          <a:xfrm>
            <a:off x="320040" y="2194560"/>
            <a:ext cx="2743200" cy="1170432"/>
          </a:xfrm>
          <a:prstGeom prst="rect">
            <a:avLst/>
          </a:prstGeom>
          <a:solidFill>
            <a:srgbClr val="1E3A6E"/>
          </a:solidFill>
          <a:ln w="12700">
            <a:solidFill>
              <a:srgbClr val="1E3A6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2" name="Shape 20"/>
          <p:cNvSpPr/>
          <p:nvPr/>
        </p:nvSpPr>
        <p:spPr>
          <a:xfrm>
            <a:off x="320040" y="2194560"/>
            <a:ext cx="420624" cy="1170432"/>
          </a:xfrm>
          <a:prstGeom prst="rect">
            <a:avLst/>
          </a:prstGeom>
          <a:solidFill>
            <a:srgbClr val="F07C1A"/>
          </a:solidFill>
          <a:ln w="12700">
            <a:solidFill>
              <a:srgbClr val="F07C1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3" name="Text 21"/>
          <p:cNvSpPr/>
          <p:nvPr/>
        </p:nvSpPr>
        <p:spPr>
          <a:xfrm>
            <a:off x="320040" y="2194560"/>
            <a:ext cx="420624" cy="11704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2000" dirty="0"/>
          </a:p>
        </p:txBody>
      </p:sp>
      <p:sp>
        <p:nvSpPr>
          <p:cNvPr id="24" name="Text 22"/>
          <p:cNvSpPr/>
          <p:nvPr/>
        </p:nvSpPr>
        <p:spPr>
          <a:xfrm>
            <a:off x="813816" y="2304288"/>
            <a:ext cx="2176272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DISC Profiling</a:t>
            </a:r>
            <a:endParaRPr lang="en-US" sz="1400" dirty="0"/>
          </a:p>
        </p:txBody>
      </p:sp>
      <p:sp>
        <p:nvSpPr>
          <p:cNvPr id="25" name="Text 23"/>
          <p:cNvSpPr/>
          <p:nvPr/>
        </p:nvSpPr>
        <p:spPr>
          <a:xfrm>
            <a:off x="813816" y="2724912"/>
            <a:ext cx="2176272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CCDD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Hiring for behavioural fit</a:t>
            </a:r>
            <a:endParaRPr lang="en-US" sz="1100" dirty="0"/>
          </a:p>
        </p:txBody>
      </p:sp>
      <p:sp>
        <p:nvSpPr>
          <p:cNvPr id="26" name="Shape 24"/>
          <p:cNvSpPr/>
          <p:nvPr/>
        </p:nvSpPr>
        <p:spPr>
          <a:xfrm>
            <a:off x="3154680" y="2194560"/>
            <a:ext cx="2743200" cy="1170432"/>
          </a:xfrm>
          <a:prstGeom prst="rect">
            <a:avLst/>
          </a:prstGeom>
          <a:solidFill>
            <a:srgbClr val="1E3A6E"/>
          </a:solidFill>
          <a:ln w="12700">
            <a:solidFill>
              <a:srgbClr val="1E3A6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7" name="Shape 25"/>
          <p:cNvSpPr/>
          <p:nvPr/>
        </p:nvSpPr>
        <p:spPr>
          <a:xfrm>
            <a:off x="3154680" y="2194560"/>
            <a:ext cx="420624" cy="1170432"/>
          </a:xfrm>
          <a:prstGeom prst="rect">
            <a:avLst/>
          </a:prstGeom>
          <a:solidFill>
            <a:srgbClr val="F07C1A"/>
          </a:solidFill>
          <a:ln w="12700">
            <a:solidFill>
              <a:srgbClr val="F07C1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8" name="Text 26"/>
          <p:cNvSpPr/>
          <p:nvPr/>
        </p:nvSpPr>
        <p:spPr>
          <a:xfrm>
            <a:off x="3154680" y="2194560"/>
            <a:ext cx="420624" cy="11704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2000" dirty="0"/>
          </a:p>
        </p:txBody>
      </p:sp>
      <p:sp>
        <p:nvSpPr>
          <p:cNvPr id="29" name="Text 27"/>
          <p:cNvSpPr/>
          <p:nvPr/>
        </p:nvSpPr>
        <p:spPr>
          <a:xfrm>
            <a:off x="3648456" y="2304288"/>
            <a:ext cx="2176272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Pay Rates and Scales</a:t>
            </a:r>
            <a:endParaRPr lang="en-US" sz="1400" dirty="0"/>
          </a:p>
        </p:txBody>
      </p:sp>
      <p:sp>
        <p:nvSpPr>
          <p:cNvPr id="30" name="Text 28"/>
          <p:cNvSpPr/>
          <p:nvPr/>
        </p:nvSpPr>
        <p:spPr>
          <a:xfrm>
            <a:off x="3648456" y="2724912"/>
            <a:ext cx="2176272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CCDD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Legal, competitive, and structured</a:t>
            </a:r>
            <a:endParaRPr lang="en-US" sz="1100" dirty="0"/>
          </a:p>
        </p:txBody>
      </p:sp>
      <p:sp>
        <p:nvSpPr>
          <p:cNvPr id="31" name="Shape 29"/>
          <p:cNvSpPr/>
          <p:nvPr/>
        </p:nvSpPr>
        <p:spPr>
          <a:xfrm>
            <a:off x="5989320" y="2194560"/>
            <a:ext cx="2743200" cy="1170432"/>
          </a:xfrm>
          <a:prstGeom prst="rect">
            <a:avLst/>
          </a:prstGeom>
          <a:solidFill>
            <a:srgbClr val="1E3A6E"/>
          </a:solidFill>
          <a:ln w="12700">
            <a:solidFill>
              <a:srgbClr val="1E3A6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2" name="Shape 30"/>
          <p:cNvSpPr/>
          <p:nvPr/>
        </p:nvSpPr>
        <p:spPr>
          <a:xfrm>
            <a:off x="5989320" y="2194560"/>
            <a:ext cx="420624" cy="1170432"/>
          </a:xfrm>
          <a:prstGeom prst="rect">
            <a:avLst/>
          </a:prstGeom>
          <a:solidFill>
            <a:srgbClr val="F07C1A"/>
          </a:solidFill>
          <a:ln w="12700">
            <a:solidFill>
              <a:srgbClr val="F07C1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3" name="Text 31"/>
          <p:cNvSpPr/>
          <p:nvPr/>
        </p:nvSpPr>
        <p:spPr>
          <a:xfrm>
            <a:off x="5989320" y="2194560"/>
            <a:ext cx="420624" cy="11704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2000" dirty="0"/>
          </a:p>
        </p:txBody>
      </p:sp>
      <p:sp>
        <p:nvSpPr>
          <p:cNvPr id="34" name="Text 32"/>
          <p:cNvSpPr/>
          <p:nvPr/>
        </p:nvSpPr>
        <p:spPr>
          <a:xfrm>
            <a:off x="6483096" y="2304288"/>
            <a:ext cx="2176272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Job Advert</a:t>
            </a:r>
            <a:endParaRPr lang="en-US" sz="1400" dirty="0"/>
          </a:p>
        </p:txBody>
      </p:sp>
      <p:sp>
        <p:nvSpPr>
          <p:cNvPr id="35" name="Text 33"/>
          <p:cNvSpPr/>
          <p:nvPr/>
        </p:nvSpPr>
        <p:spPr>
          <a:xfrm>
            <a:off x="6483096" y="2724912"/>
            <a:ext cx="2176272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CCDD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Four formats, one great candidate</a:t>
            </a:r>
            <a:endParaRPr lang="en-US" sz="1100" dirty="0"/>
          </a:p>
        </p:txBody>
      </p:sp>
      <p:sp>
        <p:nvSpPr>
          <p:cNvPr id="36" name="Shape 34"/>
          <p:cNvSpPr/>
          <p:nvPr/>
        </p:nvSpPr>
        <p:spPr>
          <a:xfrm>
            <a:off x="320040" y="3456432"/>
            <a:ext cx="2743200" cy="1170432"/>
          </a:xfrm>
          <a:prstGeom prst="rect">
            <a:avLst/>
          </a:prstGeom>
          <a:solidFill>
            <a:srgbClr val="1E3A6E"/>
          </a:solidFill>
          <a:ln w="12700">
            <a:solidFill>
              <a:srgbClr val="1E3A6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7" name="Shape 35"/>
          <p:cNvSpPr/>
          <p:nvPr/>
        </p:nvSpPr>
        <p:spPr>
          <a:xfrm>
            <a:off x="320040" y="3456432"/>
            <a:ext cx="420624" cy="1170432"/>
          </a:xfrm>
          <a:prstGeom prst="rect">
            <a:avLst/>
          </a:prstGeom>
          <a:solidFill>
            <a:srgbClr val="F07C1A"/>
          </a:solidFill>
          <a:ln w="12700">
            <a:solidFill>
              <a:srgbClr val="F07C1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8" name="Text 36"/>
          <p:cNvSpPr/>
          <p:nvPr/>
        </p:nvSpPr>
        <p:spPr>
          <a:xfrm>
            <a:off x="320040" y="3456432"/>
            <a:ext cx="420624" cy="11704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2000" dirty="0"/>
          </a:p>
        </p:txBody>
      </p:sp>
      <p:sp>
        <p:nvSpPr>
          <p:cNvPr id="39" name="Text 37"/>
          <p:cNvSpPr/>
          <p:nvPr/>
        </p:nvSpPr>
        <p:spPr>
          <a:xfrm>
            <a:off x="813816" y="3566160"/>
            <a:ext cx="2176272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Group Interviews</a:t>
            </a:r>
            <a:endParaRPr lang="en-US" sz="1400" dirty="0"/>
          </a:p>
        </p:txBody>
      </p:sp>
      <p:sp>
        <p:nvSpPr>
          <p:cNvPr id="40" name="Text 38"/>
          <p:cNvSpPr/>
          <p:nvPr/>
        </p:nvSpPr>
        <p:spPr>
          <a:xfrm>
            <a:off x="813816" y="3986784"/>
            <a:ext cx="2176272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CCDD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Structured process and scorecards</a:t>
            </a:r>
            <a:endParaRPr lang="en-US" sz="1100" dirty="0"/>
          </a:p>
        </p:txBody>
      </p:sp>
      <p:sp>
        <p:nvSpPr>
          <p:cNvPr id="41" name="Shape 39"/>
          <p:cNvSpPr/>
          <p:nvPr/>
        </p:nvSpPr>
        <p:spPr>
          <a:xfrm>
            <a:off x="3154680" y="3456432"/>
            <a:ext cx="2743200" cy="1170432"/>
          </a:xfrm>
          <a:prstGeom prst="rect">
            <a:avLst/>
          </a:prstGeom>
          <a:solidFill>
            <a:srgbClr val="1E3A6E"/>
          </a:solidFill>
          <a:ln w="12700">
            <a:solidFill>
              <a:srgbClr val="1E3A6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2" name="Shape 40"/>
          <p:cNvSpPr/>
          <p:nvPr/>
        </p:nvSpPr>
        <p:spPr>
          <a:xfrm>
            <a:off x="3154680" y="3456432"/>
            <a:ext cx="420624" cy="1170432"/>
          </a:xfrm>
          <a:prstGeom prst="rect">
            <a:avLst/>
          </a:prstGeom>
          <a:solidFill>
            <a:srgbClr val="F07C1A"/>
          </a:solidFill>
          <a:ln w="12700">
            <a:solidFill>
              <a:srgbClr val="F07C1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3" name="Text 41"/>
          <p:cNvSpPr/>
          <p:nvPr/>
        </p:nvSpPr>
        <p:spPr>
          <a:xfrm>
            <a:off x="3154680" y="3456432"/>
            <a:ext cx="420624" cy="11704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2000" dirty="0"/>
          </a:p>
        </p:txBody>
      </p:sp>
      <p:sp>
        <p:nvSpPr>
          <p:cNvPr id="44" name="Text 42"/>
          <p:cNvSpPr/>
          <p:nvPr/>
        </p:nvSpPr>
        <p:spPr>
          <a:xfrm>
            <a:off x="3648456" y="3566160"/>
            <a:ext cx="2176272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Reference Checks</a:t>
            </a:r>
            <a:endParaRPr lang="en-US" sz="1400" dirty="0"/>
          </a:p>
        </p:txBody>
      </p:sp>
      <p:sp>
        <p:nvSpPr>
          <p:cNvPr id="45" name="Text 43"/>
          <p:cNvSpPr/>
          <p:nvPr/>
        </p:nvSpPr>
        <p:spPr>
          <a:xfrm>
            <a:off x="3648456" y="3986784"/>
            <a:ext cx="2176272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CCDD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questions referees don't expect</a:t>
            </a:r>
            <a:endParaRPr lang="en-US" sz="1100" dirty="0"/>
          </a:p>
        </p:txBody>
      </p:sp>
      <p:sp>
        <p:nvSpPr>
          <p:cNvPr id="46" name="Shape 44"/>
          <p:cNvSpPr/>
          <p:nvPr/>
        </p:nvSpPr>
        <p:spPr>
          <a:xfrm>
            <a:off x="5989320" y="3456432"/>
            <a:ext cx="2743200" cy="1170432"/>
          </a:xfrm>
          <a:prstGeom prst="rect">
            <a:avLst/>
          </a:prstGeom>
          <a:solidFill>
            <a:srgbClr val="1E3A6E"/>
          </a:solidFill>
          <a:ln w="12700">
            <a:solidFill>
              <a:srgbClr val="1E3A6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7" name="Shape 45"/>
          <p:cNvSpPr/>
          <p:nvPr/>
        </p:nvSpPr>
        <p:spPr>
          <a:xfrm>
            <a:off x="5989320" y="3456432"/>
            <a:ext cx="420624" cy="1170432"/>
          </a:xfrm>
          <a:prstGeom prst="rect">
            <a:avLst/>
          </a:prstGeom>
          <a:solidFill>
            <a:srgbClr val="F07C1A"/>
          </a:solidFill>
          <a:ln w="12700">
            <a:solidFill>
              <a:srgbClr val="F07C1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8" name="Text 46"/>
          <p:cNvSpPr/>
          <p:nvPr/>
        </p:nvSpPr>
        <p:spPr>
          <a:xfrm>
            <a:off x="5989320" y="3456432"/>
            <a:ext cx="420624" cy="11704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</a:t>
            </a:r>
            <a:endParaRPr lang="en-US" sz="2000" dirty="0"/>
          </a:p>
        </p:txBody>
      </p:sp>
      <p:sp>
        <p:nvSpPr>
          <p:cNvPr id="49" name="Text 47"/>
          <p:cNvSpPr/>
          <p:nvPr/>
        </p:nvSpPr>
        <p:spPr>
          <a:xfrm>
            <a:off x="6483096" y="3566160"/>
            <a:ext cx="2176272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Induction Plan</a:t>
            </a:r>
            <a:endParaRPr lang="en-US" sz="1400" dirty="0"/>
          </a:p>
        </p:txBody>
      </p:sp>
      <p:sp>
        <p:nvSpPr>
          <p:cNvPr id="50" name="Text 48"/>
          <p:cNvSpPr/>
          <p:nvPr/>
        </p:nvSpPr>
        <p:spPr>
          <a:xfrm>
            <a:off x="6483096" y="3986784"/>
            <a:ext cx="2176272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CCDD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30-60-90 days and setting them up to win</a:t>
            </a:r>
            <a:endParaRPr lang="en-US" sz="11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822960"/>
          </a:xfrm>
          <a:prstGeom prst="rect">
            <a:avLst/>
          </a:prstGeom>
          <a:solidFill>
            <a:srgbClr val="1E3A6E"/>
          </a:solidFill>
          <a:ln w="12700">
            <a:solidFill>
              <a:srgbClr val="1E3A6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64592" cy="822960"/>
          </a:xfrm>
          <a:prstGeom prst="rect">
            <a:avLst/>
          </a:prstGeom>
          <a:solidFill>
            <a:srgbClr val="F07C1A"/>
          </a:solidFill>
          <a:ln w="12700">
            <a:solidFill>
              <a:srgbClr val="F07C1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320040" y="0"/>
            <a:ext cx="859536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How the Org Chart Changes as the Business Grows</a:t>
            </a:r>
            <a:endParaRPr lang="en-US" sz="2200" dirty="0"/>
          </a:p>
        </p:txBody>
      </p:sp>
      <p:sp>
        <p:nvSpPr>
          <p:cNvPr id="5" name="Text 3"/>
          <p:cNvSpPr/>
          <p:nvPr/>
        </p:nvSpPr>
        <p:spPr>
          <a:xfrm>
            <a:off x="0" y="4892040"/>
            <a:ext cx="9144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dirty="0">
                <a:solidFill>
                  <a:srgbClr val="CCCC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BusinessMaximiserCoaching.com.au  |  Building Strong Profitable Businesses</a:t>
            </a:r>
            <a:endParaRPr lang="en-US" sz="800" dirty="0"/>
          </a:p>
        </p:txBody>
      </p:sp>
      <p:sp>
        <p:nvSpPr>
          <p:cNvPr id="6" name="Shape 4"/>
          <p:cNvSpPr/>
          <p:nvPr/>
        </p:nvSpPr>
        <p:spPr>
          <a:xfrm>
            <a:off x="274320" y="932688"/>
            <a:ext cx="2697480" cy="3822192"/>
          </a:xfrm>
          <a:prstGeom prst="rect">
            <a:avLst/>
          </a:prstGeom>
          <a:solidFill>
            <a:srgbClr val="F7F7F7"/>
          </a:solidFill>
          <a:ln w="12700">
            <a:solidFill>
              <a:srgbClr val="CCCCC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Shape 5"/>
          <p:cNvSpPr/>
          <p:nvPr/>
        </p:nvSpPr>
        <p:spPr>
          <a:xfrm>
            <a:off x="274320" y="932688"/>
            <a:ext cx="2697480" cy="347472"/>
          </a:xfrm>
          <a:prstGeom prst="rect">
            <a:avLst/>
          </a:prstGeom>
          <a:solidFill>
            <a:srgbClr val="1E3A6E"/>
          </a:solidFill>
          <a:ln w="12700">
            <a:solidFill>
              <a:srgbClr val="1E3A6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347472" y="932688"/>
            <a:ext cx="2551176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Stage 1 — Start-Up</a:t>
            </a:r>
            <a:endParaRPr lang="en-US" sz="1000" dirty="0"/>
          </a:p>
        </p:txBody>
      </p:sp>
      <p:sp>
        <p:nvSpPr>
          <p:cNvPr id="9" name="Shape 7"/>
          <p:cNvSpPr/>
          <p:nvPr/>
        </p:nvSpPr>
        <p:spPr>
          <a:xfrm>
            <a:off x="571500" y="1389888"/>
            <a:ext cx="2103120" cy="365760"/>
          </a:xfrm>
          <a:prstGeom prst="rect">
            <a:avLst/>
          </a:prstGeom>
          <a:solidFill>
            <a:srgbClr val="1E3A6E"/>
          </a:solidFill>
          <a:ln w="12700">
            <a:solidFill>
              <a:srgbClr val="1E3A6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571500" y="1389888"/>
            <a:ext cx="21031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General Manager</a:t>
            </a:r>
            <a:endParaRPr lang="en-US" sz="950" dirty="0"/>
          </a:p>
          <a:p>
            <a:pPr marL="0" indent="0" algn="ctr">
              <a:buNone/>
            </a:pPr>
            <a:r>
              <a:rPr lang="en-US" sz="9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(Bob)</a:t>
            </a:r>
            <a:endParaRPr lang="en-US" sz="950" dirty="0"/>
          </a:p>
        </p:txBody>
      </p:sp>
      <p:sp>
        <p:nvSpPr>
          <p:cNvPr id="11" name="Shape 9"/>
          <p:cNvSpPr/>
          <p:nvPr/>
        </p:nvSpPr>
        <p:spPr>
          <a:xfrm>
            <a:off x="1623060" y="1755648"/>
            <a:ext cx="0" cy="109728"/>
          </a:xfrm>
          <a:prstGeom prst="line">
            <a:avLst/>
          </a:prstGeom>
          <a:noFill/>
          <a:ln w="12700">
            <a:solidFill>
              <a:srgbClr val="AAAAA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Shape 10"/>
          <p:cNvSpPr/>
          <p:nvPr/>
        </p:nvSpPr>
        <p:spPr>
          <a:xfrm>
            <a:off x="742188" y="1865376"/>
            <a:ext cx="1761744" cy="0"/>
          </a:xfrm>
          <a:prstGeom prst="line">
            <a:avLst/>
          </a:prstGeom>
          <a:noFill/>
          <a:ln w="12700">
            <a:solidFill>
              <a:srgbClr val="AAAAA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Shape 11"/>
          <p:cNvSpPr/>
          <p:nvPr/>
        </p:nvSpPr>
        <p:spPr>
          <a:xfrm>
            <a:off x="742188" y="1865376"/>
            <a:ext cx="0" cy="109728"/>
          </a:xfrm>
          <a:prstGeom prst="line">
            <a:avLst/>
          </a:prstGeom>
          <a:noFill/>
          <a:ln w="12700">
            <a:solidFill>
              <a:srgbClr val="AAAAA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Shape 12"/>
          <p:cNvSpPr/>
          <p:nvPr/>
        </p:nvSpPr>
        <p:spPr>
          <a:xfrm>
            <a:off x="1623060" y="1865376"/>
            <a:ext cx="0" cy="109728"/>
          </a:xfrm>
          <a:prstGeom prst="line">
            <a:avLst/>
          </a:prstGeom>
          <a:noFill/>
          <a:ln w="12700">
            <a:solidFill>
              <a:srgbClr val="AAAAA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Shape 13"/>
          <p:cNvSpPr/>
          <p:nvPr/>
        </p:nvSpPr>
        <p:spPr>
          <a:xfrm>
            <a:off x="2503932" y="1865376"/>
            <a:ext cx="0" cy="109728"/>
          </a:xfrm>
          <a:prstGeom prst="line">
            <a:avLst/>
          </a:prstGeom>
          <a:noFill/>
          <a:ln w="12700">
            <a:solidFill>
              <a:srgbClr val="AAAAA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Shape 14"/>
          <p:cNvSpPr/>
          <p:nvPr/>
        </p:nvSpPr>
        <p:spPr>
          <a:xfrm>
            <a:off x="347472" y="1975104"/>
            <a:ext cx="789432" cy="365760"/>
          </a:xfrm>
          <a:prstGeom prst="rect">
            <a:avLst/>
          </a:prstGeom>
          <a:solidFill>
            <a:srgbClr val="F07C1A"/>
          </a:solidFill>
          <a:ln w="12700">
            <a:solidFill>
              <a:srgbClr val="F07C1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Text 15"/>
          <p:cNvSpPr/>
          <p:nvPr/>
        </p:nvSpPr>
        <p:spPr>
          <a:xfrm>
            <a:off x="347472" y="1975104"/>
            <a:ext cx="78943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Sales</a:t>
            </a:r>
            <a:endParaRPr lang="en-US" sz="850" dirty="0"/>
          </a:p>
          <a:p>
            <a:pPr marL="0" indent="0" algn="ctr">
              <a:buNone/>
            </a:pPr>
            <a:r>
              <a:rPr lang="en-US" sz="8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(Bob)</a:t>
            </a:r>
            <a:endParaRPr lang="en-US" sz="850" dirty="0"/>
          </a:p>
        </p:txBody>
      </p:sp>
      <p:sp>
        <p:nvSpPr>
          <p:cNvPr id="18" name="Shape 16"/>
          <p:cNvSpPr/>
          <p:nvPr/>
        </p:nvSpPr>
        <p:spPr>
          <a:xfrm>
            <a:off x="1228344" y="1975104"/>
            <a:ext cx="789432" cy="365760"/>
          </a:xfrm>
          <a:prstGeom prst="rect">
            <a:avLst/>
          </a:prstGeom>
          <a:solidFill>
            <a:srgbClr val="F07C1A"/>
          </a:solidFill>
          <a:ln w="12700">
            <a:solidFill>
              <a:srgbClr val="F07C1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9" name="Text 17"/>
          <p:cNvSpPr/>
          <p:nvPr/>
        </p:nvSpPr>
        <p:spPr>
          <a:xfrm>
            <a:off x="1228344" y="1975104"/>
            <a:ext cx="78943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Operations</a:t>
            </a:r>
            <a:endParaRPr lang="en-US" sz="850" dirty="0"/>
          </a:p>
          <a:p>
            <a:pPr marL="0" indent="0" algn="ctr">
              <a:buNone/>
            </a:pPr>
            <a:r>
              <a:rPr lang="en-US" sz="8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(Bob)</a:t>
            </a:r>
            <a:endParaRPr lang="en-US" sz="850" dirty="0"/>
          </a:p>
        </p:txBody>
      </p:sp>
      <p:sp>
        <p:nvSpPr>
          <p:cNvPr id="20" name="Shape 18"/>
          <p:cNvSpPr/>
          <p:nvPr/>
        </p:nvSpPr>
        <p:spPr>
          <a:xfrm>
            <a:off x="2109216" y="1975104"/>
            <a:ext cx="789432" cy="365760"/>
          </a:xfrm>
          <a:prstGeom prst="rect">
            <a:avLst/>
          </a:prstGeom>
          <a:solidFill>
            <a:srgbClr val="F07C1A"/>
          </a:solidFill>
          <a:ln w="12700">
            <a:solidFill>
              <a:srgbClr val="F07C1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1" name="Text 19"/>
          <p:cNvSpPr/>
          <p:nvPr/>
        </p:nvSpPr>
        <p:spPr>
          <a:xfrm>
            <a:off x="2109216" y="1975104"/>
            <a:ext cx="78943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Admin / Finance</a:t>
            </a:r>
            <a:endParaRPr lang="en-US" sz="850" dirty="0"/>
          </a:p>
          <a:p>
            <a:pPr marL="0" indent="0" algn="ctr">
              <a:buNone/>
            </a:pPr>
            <a:r>
              <a:rPr lang="en-US" sz="8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(Bob)</a:t>
            </a:r>
            <a:endParaRPr lang="en-US" sz="850" dirty="0"/>
          </a:p>
        </p:txBody>
      </p:sp>
      <p:sp>
        <p:nvSpPr>
          <p:cNvPr id="22" name="Text 20"/>
          <p:cNvSpPr/>
          <p:nvPr/>
        </p:nvSpPr>
        <p:spPr>
          <a:xfrm>
            <a:off x="347472" y="4224528"/>
            <a:ext cx="2551176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i="1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Bob occupies every position. His job description covers all of them.</a:t>
            </a:r>
            <a:endParaRPr lang="en-US" sz="850" dirty="0"/>
          </a:p>
        </p:txBody>
      </p:sp>
      <p:sp>
        <p:nvSpPr>
          <p:cNvPr id="23" name="Shape 21"/>
          <p:cNvSpPr/>
          <p:nvPr/>
        </p:nvSpPr>
        <p:spPr>
          <a:xfrm>
            <a:off x="3127248" y="932688"/>
            <a:ext cx="2697480" cy="3822192"/>
          </a:xfrm>
          <a:prstGeom prst="rect">
            <a:avLst/>
          </a:prstGeom>
          <a:solidFill>
            <a:srgbClr val="F7F7F7"/>
          </a:solidFill>
          <a:ln w="12700">
            <a:solidFill>
              <a:srgbClr val="CCCCC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4" name="Shape 22"/>
          <p:cNvSpPr/>
          <p:nvPr/>
        </p:nvSpPr>
        <p:spPr>
          <a:xfrm>
            <a:off x="3127248" y="932688"/>
            <a:ext cx="2697480" cy="347472"/>
          </a:xfrm>
          <a:prstGeom prst="rect">
            <a:avLst/>
          </a:prstGeom>
          <a:solidFill>
            <a:srgbClr val="1A6B2E"/>
          </a:solidFill>
          <a:ln w="12700">
            <a:solidFill>
              <a:srgbClr val="1A6B2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5" name="Text 23"/>
          <p:cNvSpPr/>
          <p:nvPr/>
        </p:nvSpPr>
        <p:spPr>
          <a:xfrm>
            <a:off x="3200400" y="932688"/>
            <a:ext cx="2551176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Stage 2 — Growing</a:t>
            </a:r>
            <a:endParaRPr lang="en-US" sz="1000" dirty="0"/>
          </a:p>
        </p:txBody>
      </p:sp>
      <p:sp>
        <p:nvSpPr>
          <p:cNvPr id="26" name="Shape 24"/>
          <p:cNvSpPr/>
          <p:nvPr/>
        </p:nvSpPr>
        <p:spPr>
          <a:xfrm>
            <a:off x="3424428" y="1389888"/>
            <a:ext cx="2103120" cy="365760"/>
          </a:xfrm>
          <a:prstGeom prst="rect">
            <a:avLst/>
          </a:prstGeom>
          <a:solidFill>
            <a:srgbClr val="1E3A6E"/>
          </a:solidFill>
          <a:ln w="12700">
            <a:solidFill>
              <a:srgbClr val="1E3A6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7" name="Text 25"/>
          <p:cNvSpPr/>
          <p:nvPr/>
        </p:nvSpPr>
        <p:spPr>
          <a:xfrm>
            <a:off x="3424428" y="1389888"/>
            <a:ext cx="21031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General Manager</a:t>
            </a:r>
            <a:endParaRPr lang="en-US" sz="950" dirty="0"/>
          </a:p>
          <a:p>
            <a:pPr marL="0" indent="0" algn="ctr">
              <a:buNone/>
            </a:pPr>
            <a:r>
              <a:rPr lang="en-US" sz="9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(Bob)</a:t>
            </a:r>
            <a:endParaRPr lang="en-US" sz="950" dirty="0"/>
          </a:p>
        </p:txBody>
      </p:sp>
      <p:sp>
        <p:nvSpPr>
          <p:cNvPr id="28" name="Shape 26"/>
          <p:cNvSpPr/>
          <p:nvPr/>
        </p:nvSpPr>
        <p:spPr>
          <a:xfrm>
            <a:off x="4475988" y="1755648"/>
            <a:ext cx="0" cy="109728"/>
          </a:xfrm>
          <a:prstGeom prst="line">
            <a:avLst/>
          </a:prstGeom>
          <a:noFill/>
          <a:ln w="12700">
            <a:solidFill>
              <a:srgbClr val="AAAAA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9" name="Shape 27"/>
          <p:cNvSpPr/>
          <p:nvPr/>
        </p:nvSpPr>
        <p:spPr>
          <a:xfrm>
            <a:off x="3595116" y="1865376"/>
            <a:ext cx="1761744" cy="0"/>
          </a:xfrm>
          <a:prstGeom prst="line">
            <a:avLst/>
          </a:prstGeom>
          <a:noFill/>
          <a:ln w="12700">
            <a:solidFill>
              <a:srgbClr val="AAAAA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0" name="Shape 28"/>
          <p:cNvSpPr/>
          <p:nvPr/>
        </p:nvSpPr>
        <p:spPr>
          <a:xfrm>
            <a:off x="3595116" y="1865376"/>
            <a:ext cx="0" cy="109728"/>
          </a:xfrm>
          <a:prstGeom prst="line">
            <a:avLst/>
          </a:prstGeom>
          <a:noFill/>
          <a:ln w="12700">
            <a:solidFill>
              <a:srgbClr val="AAAAA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1" name="Shape 29"/>
          <p:cNvSpPr/>
          <p:nvPr/>
        </p:nvSpPr>
        <p:spPr>
          <a:xfrm>
            <a:off x="4475988" y="1865376"/>
            <a:ext cx="0" cy="109728"/>
          </a:xfrm>
          <a:prstGeom prst="line">
            <a:avLst/>
          </a:prstGeom>
          <a:noFill/>
          <a:ln w="12700">
            <a:solidFill>
              <a:srgbClr val="AAAAA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2" name="Shape 30"/>
          <p:cNvSpPr/>
          <p:nvPr/>
        </p:nvSpPr>
        <p:spPr>
          <a:xfrm>
            <a:off x="5356860" y="1865376"/>
            <a:ext cx="0" cy="109728"/>
          </a:xfrm>
          <a:prstGeom prst="line">
            <a:avLst/>
          </a:prstGeom>
          <a:noFill/>
          <a:ln w="12700">
            <a:solidFill>
              <a:srgbClr val="AAAAA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3" name="Shape 31"/>
          <p:cNvSpPr/>
          <p:nvPr/>
        </p:nvSpPr>
        <p:spPr>
          <a:xfrm>
            <a:off x="3200400" y="1975104"/>
            <a:ext cx="789432" cy="365760"/>
          </a:xfrm>
          <a:prstGeom prst="rect">
            <a:avLst/>
          </a:prstGeom>
          <a:solidFill>
            <a:srgbClr val="1A6B2E"/>
          </a:solidFill>
          <a:ln w="12700">
            <a:solidFill>
              <a:srgbClr val="1A6B2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4" name="Text 32"/>
          <p:cNvSpPr/>
          <p:nvPr/>
        </p:nvSpPr>
        <p:spPr>
          <a:xfrm>
            <a:off x="3200400" y="1975104"/>
            <a:ext cx="78943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Sales</a:t>
            </a:r>
            <a:endParaRPr lang="en-US" sz="850" dirty="0"/>
          </a:p>
          <a:p>
            <a:pPr marL="0" indent="0" algn="ctr">
              <a:buNone/>
            </a:pPr>
            <a:r>
              <a:rPr lang="en-US" sz="8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(New hire)</a:t>
            </a:r>
            <a:endParaRPr lang="en-US" sz="850" dirty="0"/>
          </a:p>
        </p:txBody>
      </p:sp>
      <p:sp>
        <p:nvSpPr>
          <p:cNvPr id="35" name="Shape 33"/>
          <p:cNvSpPr/>
          <p:nvPr/>
        </p:nvSpPr>
        <p:spPr>
          <a:xfrm>
            <a:off x="4081272" y="1975104"/>
            <a:ext cx="789432" cy="365760"/>
          </a:xfrm>
          <a:prstGeom prst="rect">
            <a:avLst/>
          </a:prstGeom>
          <a:solidFill>
            <a:srgbClr val="F07C1A"/>
          </a:solidFill>
          <a:ln w="12700">
            <a:solidFill>
              <a:srgbClr val="F07C1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6" name="Text 34"/>
          <p:cNvSpPr/>
          <p:nvPr/>
        </p:nvSpPr>
        <p:spPr>
          <a:xfrm>
            <a:off x="4081272" y="1975104"/>
            <a:ext cx="78943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Operations</a:t>
            </a:r>
            <a:endParaRPr lang="en-US" sz="850" dirty="0"/>
          </a:p>
          <a:p>
            <a:pPr marL="0" indent="0" algn="ctr">
              <a:buNone/>
            </a:pPr>
            <a:r>
              <a:rPr lang="en-US" sz="8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(Bob)</a:t>
            </a:r>
            <a:endParaRPr lang="en-US" sz="850" dirty="0"/>
          </a:p>
        </p:txBody>
      </p:sp>
      <p:sp>
        <p:nvSpPr>
          <p:cNvPr id="37" name="Shape 35"/>
          <p:cNvSpPr/>
          <p:nvPr/>
        </p:nvSpPr>
        <p:spPr>
          <a:xfrm>
            <a:off x="4962144" y="1975104"/>
            <a:ext cx="789432" cy="365760"/>
          </a:xfrm>
          <a:prstGeom prst="rect">
            <a:avLst/>
          </a:prstGeom>
          <a:solidFill>
            <a:srgbClr val="1A6B2E"/>
          </a:solidFill>
          <a:ln w="12700">
            <a:solidFill>
              <a:srgbClr val="1A6B2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8" name="Text 36"/>
          <p:cNvSpPr/>
          <p:nvPr/>
        </p:nvSpPr>
        <p:spPr>
          <a:xfrm>
            <a:off x="4962144" y="1975104"/>
            <a:ext cx="78943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Admin / Finance</a:t>
            </a:r>
            <a:endParaRPr lang="en-US" sz="850" dirty="0"/>
          </a:p>
          <a:p>
            <a:pPr marL="0" indent="0" algn="ctr">
              <a:buNone/>
            </a:pPr>
            <a:r>
              <a:rPr lang="en-US" sz="8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(New hire)</a:t>
            </a:r>
            <a:endParaRPr lang="en-US" sz="850" dirty="0"/>
          </a:p>
        </p:txBody>
      </p:sp>
      <p:sp>
        <p:nvSpPr>
          <p:cNvPr id="39" name="Text 37"/>
          <p:cNvSpPr/>
          <p:nvPr/>
        </p:nvSpPr>
        <p:spPr>
          <a:xfrm>
            <a:off x="3200400" y="4224528"/>
            <a:ext cx="2551176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i="1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Bob vacates positions as the business hires. Each hire gets a position description.</a:t>
            </a:r>
            <a:endParaRPr lang="en-US" sz="850" dirty="0"/>
          </a:p>
        </p:txBody>
      </p:sp>
      <p:sp>
        <p:nvSpPr>
          <p:cNvPr id="40" name="Shape 38"/>
          <p:cNvSpPr/>
          <p:nvPr/>
        </p:nvSpPr>
        <p:spPr>
          <a:xfrm>
            <a:off x="5980176" y="932688"/>
            <a:ext cx="2697480" cy="3822192"/>
          </a:xfrm>
          <a:prstGeom prst="rect">
            <a:avLst/>
          </a:prstGeom>
          <a:solidFill>
            <a:srgbClr val="F7F7F7"/>
          </a:solidFill>
          <a:ln w="12700">
            <a:solidFill>
              <a:srgbClr val="CCCCC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1" name="Shape 39"/>
          <p:cNvSpPr/>
          <p:nvPr/>
        </p:nvSpPr>
        <p:spPr>
          <a:xfrm>
            <a:off x="5980176" y="932688"/>
            <a:ext cx="2697480" cy="347472"/>
          </a:xfrm>
          <a:prstGeom prst="rect">
            <a:avLst/>
          </a:prstGeom>
          <a:solidFill>
            <a:srgbClr val="F07C1A"/>
          </a:solidFill>
          <a:ln w="12700">
            <a:solidFill>
              <a:srgbClr val="F07C1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2" name="Text 40"/>
          <p:cNvSpPr/>
          <p:nvPr/>
        </p:nvSpPr>
        <p:spPr>
          <a:xfrm>
            <a:off x="6053328" y="932688"/>
            <a:ext cx="2551176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Stage 3 — Scaling</a:t>
            </a:r>
            <a:endParaRPr lang="en-US" sz="1000" dirty="0"/>
          </a:p>
        </p:txBody>
      </p:sp>
      <p:sp>
        <p:nvSpPr>
          <p:cNvPr id="43" name="Shape 41"/>
          <p:cNvSpPr/>
          <p:nvPr/>
        </p:nvSpPr>
        <p:spPr>
          <a:xfrm>
            <a:off x="6277356" y="1389888"/>
            <a:ext cx="2103120" cy="365760"/>
          </a:xfrm>
          <a:prstGeom prst="rect">
            <a:avLst/>
          </a:prstGeom>
          <a:solidFill>
            <a:srgbClr val="1E3A6E"/>
          </a:solidFill>
          <a:ln w="12700">
            <a:solidFill>
              <a:srgbClr val="1E3A6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4" name="Text 42"/>
          <p:cNvSpPr/>
          <p:nvPr/>
        </p:nvSpPr>
        <p:spPr>
          <a:xfrm>
            <a:off x="6277356" y="1389888"/>
            <a:ext cx="21031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General Manager</a:t>
            </a:r>
            <a:endParaRPr lang="en-US" sz="950" dirty="0"/>
          </a:p>
          <a:p>
            <a:pPr marL="0" indent="0" algn="ctr">
              <a:buNone/>
            </a:pPr>
            <a:r>
              <a:rPr lang="en-US" sz="9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(Bob)</a:t>
            </a:r>
            <a:endParaRPr lang="en-US" sz="950" dirty="0"/>
          </a:p>
        </p:txBody>
      </p:sp>
      <p:sp>
        <p:nvSpPr>
          <p:cNvPr id="45" name="Shape 43"/>
          <p:cNvSpPr/>
          <p:nvPr/>
        </p:nvSpPr>
        <p:spPr>
          <a:xfrm>
            <a:off x="7328916" y="1755648"/>
            <a:ext cx="0" cy="109728"/>
          </a:xfrm>
          <a:prstGeom prst="line">
            <a:avLst/>
          </a:prstGeom>
          <a:noFill/>
          <a:ln w="12700">
            <a:solidFill>
              <a:srgbClr val="AAAAA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6" name="Shape 44"/>
          <p:cNvSpPr/>
          <p:nvPr/>
        </p:nvSpPr>
        <p:spPr>
          <a:xfrm>
            <a:off x="6448044" y="1865376"/>
            <a:ext cx="1761744" cy="0"/>
          </a:xfrm>
          <a:prstGeom prst="line">
            <a:avLst/>
          </a:prstGeom>
          <a:noFill/>
          <a:ln w="12700">
            <a:solidFill>
              <a:srgbClr val="AAAAA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7" name="Shape 45"/>
          <p:cNvSpPr/>
          <p:nvPr/>
        </p:nvSpPr>
        <p:spPr>
          <a:xfrm>
            <a:off x="6448044" y="1865376"/>
            <a:ext cx="0" cy="109728"/>
          </a:xfrm>
          <a:prstGeom prst="line">
            <a:avLst/>
          </a:prstGeom>
          <a:noFill/>
          <a:ln w="12700">
            <a:solidFill>
              <a:srgbClr val="AAAAA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8" name="Shape 46"/>
          <p:cNvSpPr/>
          <p:nvPr/>
        </p:nvSpPr>
        <p:spPr>
          <a:xfrm>
            <a:off x="7328916" y="1865376"/>
            <a:ext cx="0" cy="109728"/>
          </a:xfrm>
          <a:prstGeom prst="line">
            <a:avLst/>
          </a:prstGeom>
          <a:noFill/>
          <a:ln w="12700">
            <a:solidFill>
              <a:srgbClr val="AAAAA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9" name="Shape 47"/>
          <p:cNvSpPr/>
          <p:nvPr/>
        </p:nvSpPr>
        <p:spPr>
          <a:xfrm>
            <a:off x="8209788" y="1865376"/>
            <a:ext cx="0" cy="109728"/>
          </a:xfrm>
          <a:prstGeom prst="line">
            <a:avLst/>
          </a:prstGeom>
          <a:noFill/>
          <a:ln w="12700">
            <a:solidFill>
              <a:srgbClr val="AAAAA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0" name="Shape 48"/>
          <p:cNvSpPr/>
          <p:nvPr/>
        </p:nvSpPr>
        <p:spPr>
          <a:xfrm>
            <a:off x="6053328" y="1975104"/>
            <a:ext cx="789432" cy="365760"/>
          </a:xfrm>
          <a:prstGeom prst="rect">
            <a:avLst/>
          </a:prstGeom>
          <a:solidFill>
            <a:srgbClr val="1A6B2E"/>
          </a:solidFill>
          <a:ln w="12700">
            <a:solidFill>
              <a:srgbClr val="1A6B2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1" name="Text 49"/>
          <p:cNvSpPr/>
          <p:nvPr/>
        </p:nvSpPr>
        <p:spPr>
          <a:xfrm>
            <a:off x="6053328" y="1975104"/>
            <a:ext cx="78943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Sales Manager</a:t>
            </a:r>
            <a:endParaRPr lang="en-US" sz="850" dirty="0"/>
          </a:p>
        </p:txBody>
      </p:sp>
      <p:sp>
        <p:nvSpPr>
          <p:cNvPr id="52" name="Shape 50"/>
          <p:cNvSpPr/>
          <p:nvPr/>
        </p:nvSpPr>
        <p:spPr>
          <a:xfrm>
            <a:off x="6934200" y="1975104"/>
            <a:ext cx="789432" cy="365760"/>
          </a:xfrm>
          <a:prstGeom prst="rect">
            <a:avLst/>
          </a:prstGeom>
          <a:solidFill>
            <a:srgbClr val="1A6B2E"/>
          </a:solidFill>
          <a:ln w="12700">
            <a:solidFill>
              <a:srgbClr val="1A6B2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3" name="Text 51"/>
          <p:cNvSpPr/>
          <p:nvPr/>
        </p:nvSpPr>
        <p:spPr>
          <a:xfrm>
            <a:off x="6934200" y="1975104"/>
            <a:ext cx="78943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Ops Manager</a:t>
            </a:r>
            <a:endParaRPr lang="en-US" sz="850" dirty="0"/>
          </a:p>
        </p:txBody>
      </p:sp>
      <p:sp>
        <p:nvSpPr>
          <p:cNvPr id="54" name="Shape 52"/>
          <p:cNvSpPr/>
          <p:nvPr/>
        </p:nvSpPr>
        <p:spPr>
          <a:xfrm>
            <a:off x="7815072" y="1975104"/>
            <a:ext cx="789432" cy="365760"/>
          </a:xfrm>
          <a:prstGeom prst="rect">
            <a:avLst/>
          </a:prstGeom>
          <a:solidFill>
            <a:srgbClr val="1A6B2E"/>
          </a:solidFill>
          <a:ln w="12700">
            <a:solidFill>
              <a:srgbClr val="1A6B2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5" name="Text 53"/>
          <p:cNvSpPr/>
          <p:nvPr/>
        </p:nvSpPr>
        <p:spPr>
          <a:xfrm>
            <a:off x="7815072" y="1975104"/>
            <a:ext cx="78943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Finance / Admin</a:t>
            </a:r>
            <a:endParaRPr lang="en-US" sz="850" dirty="0"/>
          </a:p>
        </p:txBody>
      </p:sp>
      <p:sp>
        <p:nvSpPr>
          <p:cNvPr id="56" name="Text 54"/>
          <p:cNvSpPr/>
          <p:nvPr/>
        </p:nvSpPr>
        <p:spPr>
          <a:xfrm>
            <a:off x="6053328" y="4224528"/>
            <a:ext cx="2551176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i="1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 position has a dedicated person. Bob focuses solely on General Manager.</a:t>
            </a:r>
            <a:endParaRPr lang="en-US" sz="850" dirty="0"/>
          </a:p>
        </p:txBody>
      </p:sp>
      <p:sp>
        <p:nvSpPr>
          <p:cNvPr id="57" name="Shape 55"/>
          <p:cNvSpPr/>
          <p:nvPr/>
        </p:nvSpPr>
        <p:spPr>
          <a:xfrm>
            <a:off x="274320" y="4617720"/>
            <a:ext cx="8595360" cy="310896"/>
          </a:xfrm>
          <a:prstGeom prst="rect">
            <a:avLst/>
          </a:prstGeom>
          <a:solidFill>
            <a:srgbClr val="1A2B4A"/>
          </a:solidFill>
          <a:ln w="12700">
            <a:solidFill>
              <a:srgbClr val="1A2B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8" name="Text 56"/>
          <p:cNvSpPr/>
          <p:nvPr/>
        </p:nvSpPr>
        <p:spPr>
          <a:xfrm>
            <a:off x="365760" y="4617720"/>
            <a:ext cx="841248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i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 rule: every position reports to one position only. One person may occupy several positions — but each position has exactly one reporting line.</a:t>
            </a:r>
            <a:endParaRPr lang="en-US" sz="11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8DD91F-0349-DBC7-09A0-C2FA9DE468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>
            <a:extLst>
              <a:ext uri="{FF2B5EF4-FFF2-40B4-BE49-F238E27FC236}">
                <a16:creationId xmlns:a16="http://schemas.microsoft.com/office/drawing/2014/main" id="{99D776D2-56B6-B253-19B1-0C0919193FF2}"/>
              </a:ext>
            </a:extLst>
          </p:cNvPr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1E3A6E"/>
          </a:solidFill>
          <a:ln w="12700">
            <a:solidFill>
              <a:srgbClr val="1E3A6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>
            <a:extLst>
              <a:ext uri="{FF2B5EF4-FFF2-40B4-BE49-F238E27FC236}">
                <a16:creationId xmlns:a16="http://schemas.microsoft.com/office/drawing/2014/main" id="{B3FD11DD-D088-0607-5920-0B516D60998B}"/>
              </a:ext>
            </a:extLst>
          </p:cNvPr>
          <p:cNvSpPr/>
          <p:nvPr/>
        </p:nvSpPr>
        <p:spPr>
          <a:xfrm>
            <a:off x="0" y="0"/>
            <a:ext cx="164592" cy="685800"/>
          </a:xfrm>
          <a:prstGeom prst="rect">
            <a:avLst/>
          </a:prstGeom>
          <a:solidFill>
            <a:srgbClr val="F07C1A"/>
          </a:solidFill>
          <a:ln w="12700">
            <a:solidFill>
              <a:srgbClr val="F07C1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>
            <a:extLst>
              <a:ext uri="{FF2B5EF4-FFF2-40B4-BE49-F238E27FC236}">
                <a16:creationId xmlns:a16="http://schemas.microsoft.com/office/drawing/2014/main" id="{E6A710ED-DFDF-D744-C3E2-DF67B044244A}"/>
              </a:ext>
            </a:extLst>
          </p:cNvPr>
          <p:cNvSpPr/>
          <p:nvPr/>
        </p:nvSpPr>
        <p:spPr>
          <a:xfrm>
            <a:off x="320040" y="0"/>
            <a:ext cx="859536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Organisational Chart — Standard View</a:t>
            </a:r>
            <a:endParaRPr lang="en-US" sz="2000" dirty="0"/>
          </a:p>
        </p:txBody>
      </p:sp>
      <p:sp>
        <p:nvSpPr>
          <p:cNvPr id="5" name="Text 3">
            <a:extLst>
              <a:ext uri="{FF2B5EF4-FFF2-40B4-BE49-F238E27FC236}">
                <a16:creationId xmlns:a16="http://schemas.microsoft.com/office/drawing/2014/main" id="{C1531E59-3BAD-C74C-3C17-24A2B089AE04}"/>
              </a:ext>
            </a:extLst>
          </p:cNvPr>
          <p:cNvSpPr/>
          <p:nvPr/>
        </p:nvSpPr>
        <p:spPr>
          <a:xfrm>
            <a:off x="0" y="4919472"/>
            <a:ext cx="91440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dirty="0">
                <a:solidFill>
                  <a:srgbClr val="CCCC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BusinessMaximiserCoaching.com.au  |  Building Strong Profitable Businesses</a:t>
            </a:r>
            <a:endParaRPr lang="en-US" sz="750" dirty="0"/>
          </a:p>
        </p:txBody>
      </p:sp>
      <p:sp>
        <p:nvSpPr>
          <p:cNvPr id="6" name="Shape 4">
            <a:extLst>
              <a:ext uri="{FF2B5EF4-FFF2-40B4-BE49-F238E27FC236}">
                <a16:creationId xmlns:a16="http://schemas.microsoft.com/office/drawing/2014/main" id="{9C52A377-D403-347B-7308-D474B20D1C49}"/>
              </a:ext>
            </a:extLst>
          </p:cNvPr>
          <p:cNvSpPr/>
          <p:nvPr/>
        </p:nvSpPr>
        <p:spPr>
          <a:xfrm>
            <a:off x="3474720" y="804672"/>
            <a:ext cx="2194560" cy="512064"/>
          </a:xfrm>
          <a:prstGeom prst="rect">
            <a:avLst/>
          </a:prstGeom>
          <a:solidFill>
            <a:srgbClr val="1E3A6E"/>
          </a:solidFill>
          <a:ln w="12700">
            <a:solidFill>
              <a:srgbClr val="1E3A6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5">
            <a:extLst>
              <a:ext uri="{FF2B5EF4-FFF2-40B4-BE49-F238E27FC236}">
                <a16:creationId xmlns:a16="http://schemas.microsoft.com/office/drawing/2014/main" id="{86B30326-0853-BA0D-7023-27634BFF87F5}"/>
              </a:ext>
            </a:extLst>
          </p:cNvPr>
          <p:cNvSpPr/>
          <p:nvPr/>
        </p:nvSpPr>
        <p:spPr>
          <a:xfrm>
            <a:off x="3529584" y="841248"/>
            <a:ext cx="2084832" cy="266273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Owner</a:t>
            </a:r>
            <a:endParaRPr lang="en-US" sz="1400" dirty="0"/>
          </a:p>
        </p:txBody>
      </p:sp>
      <p:sp>
        <p:nvSpPr>
          <p:cNvPr id="8" name="Text 6">
            <a:extLst>
              <a:ext uri="{FF2B5EF4-FFF2-40B4-BE49-F238E27FC236}">
                <a16:creationId xmlns:a16="http://schemas.microsoft.com/office/drawing/2014/main" id="{901A9229-D697-D37A-9BA6-CBD7407C681F}"/>
              </a:ext>
            </a:extLst>
          </p:cNvPr>
          <p:cNvSpPr/>
          <p:nvPr/>
        </p:nvSpPr>
        <p:spPr>
          <a:xfrm>
            <a:off x="3529584" y="1070945"/>
            <a:ext cx="2084832" cy="2253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200" dirty="0">
                <a:solidFill>
                  <a:srgbClr val="F07C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General Manager</a:t>
            </a:r>
            <a:endParaRPr lang="en-US" sz="1200" dirty="0"/>
          </a:p>
        </p:txBody>
      </p:sp>
      <p:sp>
        <p:nvSpPr>
          <p:cNvPr id="9" name="Shape 7">
            <a:extLst>
              <a:ext uri="{FF2B5EF4-FFF2-40B4-BE49-F238E27FC236}">
                <a16:creationId xmlns:a16="http://schemas.microsoft.com/office/drawing/2014/main" id="{EA5B0D6E-06CA-43B0-5FA2-9661BD77585E}"/>
              </a:ext>
            </a:extLst>
          </p:cNvPr>
          <p:cNvSpPr/>
          <p:nvPr/>
        </p:nvSpPr>
        <p:spPr>
          <a:xfrm>
            <a:off x="4572000" y="1316736"/>
            <a:ext cx="0" cy="128016"/>
          </a:xfrm>
          <a:prstGeom prst="line">
            <a:avLst/>
          </a:prstGeom>
          <a:noFill/>
          <a:ln w="12700">
            <a:solidFill>
              <a:srgbClr val="99999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Shape 8">
            <a:extLst>
              <a:ext uri="{FF2B5EF4-FFF2-40B4-BE49-F238E27FC236}">
                <a16:creationId xmlns:a16="http://schemas.microsoft.com/office/drawing/2014/main" id="{ABD5E754-E0DB-63E8-4D9C-10E2C68DD0C2}"/>
              </a:ext>
            </a:extLst>
          </p:cNvPr>
          <p:cNvSpPr/>
          <p:nvPr/>
        </p:nvSpPr>
        <p:spPr>
          <a:xfrm>
            <a:off x="1810512" y="1444752"/>
            <a:ext cx="5522976" cy="0"/>
          </a:xfrm>
          <a:prstGeom prst="line">
            <a:avLst/>
          </a:prstGeom>
          <a:noFill/>
          <a:ln w="12700">
            <a:solidFill>
              <a:srgbClr val="99999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Shape 9">
            <a:extLst>
              <a:ext uri="{FF2B5EF4-FFF2-40B4-BE49-F238E27FC236}">
                <a16:creationId xmlns:a16="http://schemas.microsoft.com/office/drawing/2014/main" id="{A9D5543B-5747-36B3-A927-160E1066A298}"/>
              </a:ext>
            </a:extLst>
          </p:cNvPr>
          <p:cNvSpPr/>
          <p:nvPr/>
        </p:nvSpPr>
        <p:spPr>
          <a:xfrm>
            <a:off x="1810512" y="1444752"/>
            <a:ext cx="0" cy="128016"/>
          </a:xfrm>
          <a:prstGeom prst="line">
            <a:avLst/>
          </a:prstGeom>
          <a:noFill/>
          <a:ln w="12700">
            <a:solidFill>
              <a:srgbClr val="99999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Shape 10">
            <a:extLst>
              <a:ext uri="{FF2B5EF4-FFF2-40B4-BE49-F238E27FC236}">
                <a16:creationId xmlns:a16="http://schemas.microsoft.com/office/drawing/2014/main" id="{0C705134-3FF3-46E0-D86D-8089676BCBB6}"/>
              </a:ext>
            </a:extLst>
          </p:cNvPr>
          <p:cNvSpPr/>
          <p:nvPr/>
        </p:nvSpPr>
        <p:spPr>
          <a:xfrm>
            <a:off x="4572000" y="1444752"/>
            <a:ext cx="0" cy="128016"/>
          </a:xfrm>
          <a:prstGeom prst="line">
            <a:avLst/>
          </a:prstGeom>
          <a:noFill/>
          <a:ln w="12700">
            <a:solidFill>
              <a:srgbClr val="99999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Shape 11">
            <a:extLst>
              <a:ext uri="{FF2B5EF4-FFF2-40B4-BE49-F238E27FC236}">
                <a16:creationId xmlns:a16="http://schemas.microsoft.com/office/drawing/2014/main" id="{35765A36-3C98-C009-9611-C4D2EF6DF7DA}"/>
              </a:ext>
            </a:extLst>
          </p:cNvPr>
          <p:cNvSpPr/>
          <p:nvPr/>
        </p:nvSpPr>
        <p:spPr>
          <a:xfrm>
            <a:off x="7333488" y="1444752"/>
            <a:ext cx="0" cy="128016"/>
          </a:xfrm>
          <a:prstGeom prst="line">
            <a:avLst/>
          </a:prstGeom>
          <a:noFill/>
          <a:ln w="12700">
            <a:solidFill>
              <a:srgbClr val="99999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Shape 12">
            <a:extLst>
              <a:ext uri="{FF2B5EF4-FFF2-40B4-BE49-F238E27FC236}">
                <a16:creationId xmlns:a16="http://schemas.microsoft.com/office/drawing/2014/main" id="{A52E9301-18AD-E4BC-EC18-6D014CBF5E94}"/>
              </a:ext>
            </a:extLst>
          </p:cNvPr>
          <p:cNvSpPr/>
          <p:nvPr/>
        </p:nvSpPr>
        <p:spPr>
          <a:xfrm>
            <a:off x="621792" y="1572768"/>
            <a:ext cx="2377440" cy="475488"/>
          </a:xfrm>
          <a:prstGeom prst="rect">
            <a:avLst/>
          </a:prstGeom>
          <a:solidFill>
            <a:srgbClr val="1E3A6E"/>
          </a:solidFill>
          <a:ln w="12700">
            <a:solidFill>
              <a:srgbClr val="1E3A6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Text 13">
            <a:extLst>
              <a:ext uri="{FF2B5EF4-FFF2-40B4-BE49-F238E27FC236}">
                <a16:creationId xmlns:a16="http://schemas.microsoft.com/office/drawing/2014/main" id="{307BD158-6B48-D656-9753-A3E8C1797DEA}"/>
              </a:ext>
            </a:extLst>
          </p:cNvPr>
          <p:cNvSpPr/>
          <p:nvPr/>
        </p:nvSpPr>
        <p:spPr>
          <a:xfrm>
            <a:off x="676656" y="1572768"/>
            <a:ext cx="2267712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Business</a:t>
            </a:r>
            <a:endParaRPr lang="en-US" sz="1300" dirty="0"/>
          </a:p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Development</a:t>
            </a:r>
            <a:endParaRPr lang="en-US" sz="1300" dirty="0"/>
          </a:p>
        </p:txBody>
      </p:sp>
      <p:sp>
        <p:nvSpPr>
          <p:cNvPr id="16" name="Shape 14">
            <a:extLst>
              <a:ext uri="{FF2B5EF4-FFF2-40B4-BE49-F238E27FC236}">
                <a16:creationId xmlns:a16="http://schemas.microsoft.com/office/drawing/2014/main" id="{C3D0BCD4-2BBC-23BA-EB97-5C4E7DDF68B1}"/>
              </a:ext>
            </a:extLst>
          </p:cNvPr>
          <p:cNvSpPr/>
          <p:nvPr/>
        </p:nvSpPr>
        <p:spPr>
          <a:xfrm>
            <a:off x="3383280" y="1572768"/>
            <a:ext cx="2377440" cy="475488"/>
          </a:xfrm>
          <a:prstGeom prst="rect">
            <a:avLst/>
          </a:prstGeom>
          <a:solidFill>
            <a:srgbClr val="1E3A6E"/>
          </a:solidFill>
          <a:ln w="12700">
            <a:solidFill>
              <a:srgbClr val="1E3A6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Text 15">
            <a:extLst>
              <a:ext uri="{FF2B5EF4-FFF2-40B4-BE49-F238E27FC236}">
                <a16:creationId xmlns:a16="http://schemas.microsoft.com/office/drawing/2014/main" id="{AB3684BB-4218-69BC-22B7-CAA6F4310660}"/>
              </a:ext>
            </a:extLst>
          </p:cNvPr>
          <p:cNvSpPr/>
          <p:nvPr/>
        </p:nvSpPr>
        <p:spPr>
          <a:xfrm>
            <a:off x="3438144" y="1572768"/>
            <a:ext cx="2267712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Operations</a:t>
            </a:r>
            <a:endParaRPr lang="en-US" sz="1300" dirty="0"/>
          </a:p>
        </p:txBody>
      </p:sp>
      <p:sp>
        <p:nvSpPr>
          <p:cNvPr id="18" name="Shape 16">
            <a:extLst>
              <a:ext uri="{FF2B5EF4-FFF2-40B4-BE49-F238E27FC236}">
                <a16:creationId xmlns:a16="http://schemas.microsoft.com/office/drawing/2014/main" id="{0CA222F0-F4A6-7884-BA1B-8DBCC27CF9C4}"/>
              </a:ext>
            </a:extLst>
          </p:cNvPr>
          <p:cNvSpPr/>
          <p:nvPr/>
        </p:nvSpPr>
        <p:spPr>
          <a:xfrm>
            <a:off x="6144768" y="1572768"/>
            <a:ext cx="2377440" cy="475488"/>
          </a:xfrm>
          <a:prstGeom prst="rect">
            <a:avLst/>
          </a:prstGeom>
          <a:solidFill>
            <a:srgbClr val="1E3A6E"/>
          </a:solidFill>
          <a:ln w="12700">
            <a:solidFill>
              <a:srgbClr val="1E3A6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9" name="Text 17">
            <a:extLst>
              <a:ext uri="{FF2B5EF4-FFF2-40B4-BE49-F238E27FC236}">
                <a16:creationId xmlns:a16="http://schemas.microsoft.com/office/drawing/2014/main" id="{277BF1C2-506F-AA6D-2589-7025CEFC5E96}"/>
              </a:ext>
            </a:extLst>
          </p:cNvPr>
          <p:cNvSpPr/>
          <p:nvPr/>
        </p:nvSpPr>
        <p:spPr>
          <a:xfrm>
            <a:off x="6199632" y="1572768"/>
            <a:ext cx="2267712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Administration</a:t>
            </a:r>
            <a:endParaRPr lang="en-US" sz="1300" dirty="0"/>
          </a:p>
        </p:txBody>
      </p:sp>
      <p:sp>
        <p:nvSpPr>
          <p:cNvPr id="20" name="Shape 18">
            <a:extLst>
              <a:ext uri="{FF2B5EF4-FFF2-40B4-BE49-F238E27FC236}">
                <a16:creationId xmlns:a16="http://schemas.microsoft.com/office/drawing/2014/main" id="{B052C4E6-33A1-38A2-222F-A234FDB3141B}"/>
              </a:ext>
            </a:extLst>
          </p:cNvPr>
          <p:cNvSpPr/>
          <p:nvPr/>
        </p:nvSpPr>
        <p:spPr>
          <a:xfrm>
            <a:off x="1810512" y="2048256"/>
            <a:ext cx="0" cy="128016"/>
          </a:xfrm>
          <a:prstGeom prst="line">
            <a:avLst/>
          </a:prstGeom>
          <a:noFill/>
          <a:ln w="12700">
            <a:solidFill>
              <a:srgbClr val="99999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1" name="Shape 19">
            <a:extLst>
              <a:ext uri="{FF2B5EF4-FFF2-40B4-BE49-F238E27FC236}">
                <a16:creationId xmlns:a16="http://schemas.microsoft.com/office/drawing/2014/main" id="{E3A2F68C-AE7B-2DD7-5BEF-CCD03F2203B7}"/>
              </a:ext>
            </a:extLst>
          </p:cNvPr>
          <p:cNvSpPr/>
          <p:nvPr/>
        </p:nvSpPr>
        <p:spPr>
          <a:xfrm>
            <a:off x="1161288" y="2176272"/>
            <a:ext cx="1170432" cy="0"/>
          </a:xfrm>
          <a:prstGeom prst="line">
            <a:avLst/>
          </a:prstGeom>
          <a:noFill/>
          <a:ln w="12700">
            <a:solidFill>
              <a:srgbClr val="99999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2" name="Shape 20">
            <a:extLst>
              <a:ext uri="{FF2B5EF4-FFF2-40B4-BE49-F238E27FC236}">
                <a16:creationId xmlns:a16="http://schemas.microsoft.com/office/drawing/2014/main" id="{70179A69-AEB6-39D8-82E2-A9C6D199790B}"/>
              </a:ext>
            </a:extLst>
          </p:cNvPr>
          <p:cNvSpPr/>
          <p:nvPr/>
        </p:nvSpPr>
        <p:spPr>
          <a:xfrm>
            <a:off x="1161288" y="2176272"/>
            <a:ext cx="0" cy="164592"/>
          </a:xfrm>
          <a:prstGeom prst="line">
            <a:avLst/>
          </a:prstGeom>
          <a:noFill/>
          <a:ln w="12700">
            <a:solidFill>
              <a:srgbClr val="99999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3" name="Shape 21">
            <a:extLst>
              <a:ext uri="{FF2B5EF4-FFF2-40B4-BE49-F238E27FC236}">
                <a16:creationId xmlns:a16="http://schemas.microsoft.com/office/drawing/2014/main" id="{FA86ABEF-4745-3AE2-CA84-3F16896D5373}"/>
              </a:ext>
            </a:extLst>
          </p:cNvPr>
          <p:cNvSpPr/>
          <p:nvPr/>
        </p:nvSpPr>
        <p:spPr>
          <a:xfrm>
            <a:off x="2331720" y="2176272"/>
            <a:ext cx="0" cy="164592"/>
          </a:xfrm>
          <a:prstGeom prst="line">
            <a:avLst/>
          </a:prstGeom>
          <a:noFill/>
          <a:ln w="12700">
            <a:solidFill>
              <a:srgbClr val="99999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4" name="Shape 22">
            <a:extLst>
              <a:ext uri="{FF2B5EF4-FFF2-40B4-BE49-F238E27FC236}">
                <a16:creationId xmlns:a16="http://schemas.microsoft.com/office/drawing/2014/main" id="{F4BD1EB9-0001-6AEB-43AC-7DC0AA5C2EDB}"/>
              </a:ext>
            </a:extLst>
          </p:cNvPr>
          <p:cNvSpPr/>
          <p:nvPr/>
        </p:nvSpPr>
        <p:spPr>
          <a:xfrm>
            <a:off x="4572000" y="2048256"/>
            <a:ext cx="0" cy="128016"/>
          </a:xfrm>
          <a:prstGeom prst="line">
            <a:avLst/>
          </a:prstGeom>
          <a:noFill/>
          <a:ln w="12700">
            <a:solidFill>
              <a:srgbClr val="99999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5" name="Shape 23">
            <a:extLst>
              <a:ext uri="{FF2B5EF4-FFF2-40B4-BE49-F238E27FC236}">
                <a16:creationId xmlns:a16="http://schemas.microsoft.com/office/drawing/2014/main" id="{B1668F15-9BD0-CA66-6EB7-2069D940D713}"/>
              </a:ext>
            </a:extLst>
          </p:cNvPr>
          <p:cNvSpPr/>
          <p:nvPr/>
        </p:nvSpPr>
        <p:spPr>
          <a:xfrm>
            <a:off x="3922776" y="2176272"/>
            <a:ext cx="1170432" cy="0"/>
          </a:xfrm>
          <a:prstGeom prst="line">
            <a:avLst/>
          </a:prstGeom>
          <a:noFill/>
          <a:ln w="12700">
            <a:solidFill>
              <a:srgbClr val="99999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6" name="Shape 24">
            <a:extLst>
              <a:ext uri="{FF2B5EF4-FFF2-40B4-BE49-F238E27FC236}">
                <a16:creationId xmlns:a16="http://schemas.microsoft.com/office/drawing/2014/main" id="{C87FAF47-1D85-2265-1EC8-679CD392469D}"/>
              </a:ext>
            </a:extLst>
          </p:cNvPr>
          <p:cNvSpPr/>
          <p:nvPr/>
        </p:nvSpPr>
        <p:spPr>
          <a:xfrm>
            <a:off x="3922776" y="2176272"/>
            <a:ext cx="0" cy="164592"/>
          </a:xfrm>
          <a:prstGeom prst="line">
            <a:avLst/>
          </a:prstGeom>
          <a:noFill/>
          <a:ln w="12700">
            <a:solidFill>
              <a:srgbClr val="99999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7" name="Shape 25">
            <a:extLst>
              <a:ext uri="{FF2B5EF4-FFF2-40B4-BE49-F238E27FC236}">
                <a16:creationId xmlns:a16="http://schemas.microsoft.com/office/drawing/2014/main" id="{06D24B0C-1EFF-EFFA-0456-CA94F4B50BDD}"/>
              </a:ext>
            </a:extLst>
          </p:cNvPr>
          <p:cNvSpPr/>
          <p:nvPr/>
        </p:nvSpPr>
        <p:spPr>
          <a:xfrm>
            <a:off x="5093208" y="2176272"/>
            <a:ext cx="0" cy="164592"/>
          </a:xfrm>
          <a:prstGeom prst="line">
            <a:avLst/>
          </a:prstGeom>
          <a:noFill/>
          <a:ln w="12700">
            <a:solidFill>
              <a:srgbClr val="99999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8" name="Shape 26">
            <a:extLst>
              <a:ext uri="{FF2B5EF4-FFF2-40B4-BE49-F238E27FC236}">
                <a16:creationId xmlns:a16="http://schemas.microsoft.com/office/drawing/2014/main" id="{4784EBD8-861A-E932-EFB8-8F4BA71E872B}"/>
              </a:ext>
            </a:extLst>
          </p:cNvPr>
          <p:cNvSpPr/>
          <p:nvPr/>
        </p:nvSpPr>
        <p:spPr>
          <a:xfrm>
            <a:off x="7333488" y="2048256"/>
            <a:ext cx="0" cy="128016"/>
          </a:xfrm>
          <a:prstGeom prst="line">
            <a:avLst/>
          </a:prstGeom>
          <a:noFill/>
          <a:ln w="12700">
            <a:solidFill>
              <a:srgbClr val="99999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9" name="Shape 27">
            <a:extLst>
              <a:ext uri="{FF2B5EF4-FFF2-40B4-BE49-F238E27FC236}">
                <a16:creationId xmlns:a16="http://schemas.microsoft.com/office/drawing/2014/main" id="{03177B00-878C-60E5-1D89-965E1546C48E}"/>
              </a:ext>
            </a:extLst>
          </p:cNvPr>
          <p:cNvSpPr/>
          <p:nvPr/>
        </p:nvSpPr>
        <p:spPr>
          <a:xfrm>
            <a:off x="6684264" y="2176272"/>
            <a:ext cx="1170432" cy="0"/>
          </a:xfrm>
          <a:prstGeom prst="line">
            <a:avLst/>
          </a:prstGeom>
          <a:noFill/>
          <a:ln w="12700">
            <a:solidFill>
              <a:srgbClr val="99999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0" name="Shape 28">
            <a:extLst>
              <a:ext uri="{FF2B5EF4-FFF2-40B4-BE49-F238E27FC236}">
                <a16:creationId xmlns:a16="http://schemas.microsoft.com/office/drawing/2014/main" id="{763B2078-1954-E3FE-36F7-259324E12F05}"/>
              </a:ext>
            </a:extLst>
          </p:cNvPr>
          <p:cNvSpPr/>
          <p:nvPr/>
        </p:nvSpPr>
        <p:spPr>
          <a:xfrm>
            <a:off x="6684264" y="2176272"/>
            <a:ext cx="0" cy="164592"/>
          </a:xfrm>
          <a:prstGeom prst="line">
            <a:avLst/>
          </a:prstGeom>
          <a:noFill/>
          <a:ln w="12700">
            <a:solidFill>
              <a:srgbClr val="99999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1" name="Shape 29">
            <a:extLst>
              <a:ext uri="{FF2B5EF4-FFF2-40B4-BE49-F238E27FC236}">
                <a16:creationId xmlns:a16="http://schemas.microsoft.com/office/drawing/2014/main" id="{B09F7261-4BA2-4D40-797B-AA6C1C4BA264}"/>
              </a:ext>
            </a:extLst>
          </p:cNvPr>
          <p:cNvSpPr/>
          <p:nvPr/>
        </p:nvSpPr>
        <p:spPr>
          <a:xfrm>
            <a:off x="7854696" y="2176272"/>
            <a:ext cx="0" cy="164592"/>
          </a:xfrm>
          <a:prstGeom prst="line">
            <a:avLst/>
          </a:prstGeom>
          <a:noFill/>
          <a:ln w="12700">
            <a:solidFill>
              <a:srgbClr val="99999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2" name="Shape 30">
            <a:extLst>
              <a:ext uri="{FF2B5EF4-FFF2-40B4-BE49-F238E27FC236}">
                <a16:creationId xmlns:a16="http://schemas.microsoft.com/office/drawing/2014/main" id="{1A7D3188-9C46-DBE5-9AED-F71D8A22AE90}"/>
              </a:ext>
            </a:extLst>
          </p:cNvPr>
          <p:cNvSpPr/>
          <p:nvPr/>
        </p:nvSpPr>
        <p:spPr>
          <a:xfrm>
            <a:off x="621792" y="2340864"/>
            <a:ext cx="1078992" cy="420624"/>
          </a:xfrm>
          <a:prstGeom prst="rect">
            <a:avLst/>
          </a:prstGeom>
          <a:solidFill>
            <a:srgbClr val="F07C1A"/>
          </a:solidFill>
          <a:ln w="12700">
            <a:solidFill>
              <a:srgbClr val="F07C1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3" name="Text 31">
            <a:extLst>
              <a:ext uri="{FF2B5EF4-FFF2-40B4-BE49-F238E27FC236}">
                <a16:creationId xmlns:a16="http://schemas.microsoft.com/office/drawing/2014/main" id="{C96216D3-FF9E-C2B7-AD6F-12D3E73F08EE}"/>
              </a:ext>
            </a:extLst>
          </p:cNvPr>
          <p:cNvSpPr/>
          <p:nvPr/>
        </p:nvSpPr>
        <p:spPr>
          <a:xfrm>
            <a:off x="676656" y="2340864"/>
            <a:ext cx="96926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Marketing</a:t>
            </a:r>
            <a:endParaRPr lang="en-US" sz="1200" dirty="0"/>
          </a:p>
        </p:txBody>
      </p:sp>
      <p:sp>
        <p:nvSpPr>
          <p:cNvPr id="34" name="Shape 32">
            <a:extLst>
              <a:ext uri="{FF2B5EF4-FFF2-40B4-BE49-F238E27FC236}">
                <a16:creationId xmlns:a16="http://schemas.microsoft.com/office/drawing/2014/main" id="{C06C2017-5A32-FD87-9F80-4DFB0A460B5E}"/>
              </a:ext>
            </a:extLst>
          </p:cNvPr>
          <p:cNvSpPr/>
          <p:nvPr/>
        </p:nvSpPr>
        <p:spPr>
          <a:xfrm>
            <a:off x="1792224" y="2340864"/>
            <a:ext cx="1078992" cy="420624"/>
          </a:xfrm>
          <a:prstGeom prst="rect">
            <a:avLst/>
          </a:prstGeom>
          <a:solidFill>
            <a:srgbClr val="F07C1A"/>
          </a:solidFill>
          <a:ln w="12700">
            <a:solidFill>
              <a:srgbClr val="F07C1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5" name="Text 33">
            <a:extLst>
              <a:ext uri="{FF2B5EF4-FFF2-40B4-BE49-F238E27FC236}">
                <a16:creationId xmlns:a16="http://schemas.microsoft.com/office/drawing/2014/main" id="{DCFDB038-C088-7D25-F30F-BEB46FF7B45C}"/>
              </a:ext>
            </a:extLst>
          </p:cNvPr>
          <p:cNvSpPr/>
          <p:nvPr/>
        </p:nvSpPr>
        <p:spPr>
          <a:xfrm>
            <a:off x="1847088" y="2340864"/>
            <a:ext cx="96926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Sales</a:t>
            </a:r>
            <a:endParaRPr lang="en-US" sz="1200" dirty="0"/>
          </a:p>
        </p:txBody>
      </p:sp>
      <p:sp>
        <p:nvSpPr>
          <p:cNvPr id="36" name="Shape 34">
            <a:extLst>
              <a:ext uri="{FF2B5EF4-FFF2-40B4-BE49-F238E27FC236}">
                <a16:creationId xmlns:a16="http://schemas.microsoft.com/office/drawing/2014/main" id="{EA856811-D0FC-DAE7-1550-EE01D6840D06}"/>
              </a:ext>
            </a:extLst>
          </p:cNvPr>
          <p:cNvSpPr/>
          <p:nvPr/>
        </p:nvSpPr>
        <p:spPr>
          <a:xfrm>
            <a:off x="3383280" y="2340864"/>
            <a:ext cx="1078992" cy="420624"/>
          </a:xfrm>
          <a:prstGeom prst="rect">
            <a:avLst/>
          </a:prstGeom>
          <a:solidFill>
            <a:srgbClr val="F07C1A"/>
          </a:solidFill>
          <a:ln w="12700">
            <a:solidFill>
              <a:srgbClr val="F07C1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7" name="Text 35">
            <a:extLst>
              <a:ext uri="{FF2B5EF4-FFF2-40B4-BE49-F238E27FC236}">
                <a16:creationId xmlns:a16="http://schemas.microsoft.com/office/drawing/2014/main" id="{B6FB6DCD-B857-7C8E-1974-993F67054F8B}"/>
              </a:ext>
            </a:extLst>
          </p:cNvPr>
          <p:cNvSpPr/>
          <p:nvPr/>
        </p:nvSpPr>
        <p:spPr>
          <a:xfrm>
            <a:off x="3438144" y="2340864"/>
            <a:ext cx="96926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Production</a:t>
            </a:r>
            <a:endParaRPr lang="en-US" sz="1200" dirty="0"/>
          </a:p>
        </p:txBody>
      </p:sp>
      <p:sp>
        <p:nvSpPr>
          <p:cNvPr id="38" name="Shape 36">
            <a:extLst>
              <a:ext uri="{FF2B5EF4-FFF2-40B4-BE49-F238E27FC236}">
                <a16:creationId xmlns:a16="http://schemas.microsoft.com/office/drawing/2014/main" id="{172144E8-E334-6932-F500-982CCC5B2807}"/>
              </a:ext>
            </a:extLst>
          </p:cNvPr>
          <p:cNvSpPr/>
          <p:nvPr/>
        </p:nvSpPr>
        <p:spPr>
          <a:xfrm>
            <a:off x="4553712" y="2340864"/>
            <a:ext cx="1078992" cy="420624"/>
          </a:xfrm>
          <a:prstGeom prst="rect">
            <a:avLst/>
          </a:prstGeom>
          <a:solidFill>
            <a:srgbClr val="F07C1A"/>
          </a:solidFill>
          <a:ln w="12700">
            <a:solidFill>
              <a:srgbClr val="F07C1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9" name="Text 37">
            <a:extLst>
              <a:ext uri="{FF2B5EF4-FFF2-40B4-BE49-F238E27FC236}">
                <a16:creationId xmlns:a16="http://schemas.microsoft.com/office/drawing/2014/main" id="{F65133D4-D0F9-4A1C-3A24-FDA9E7FA72C5}"/>
              </a:ext>
            </a:extLst>
          </p:cNvPr>
          <p:cNvSpPr/>
          <p:nvPr/>
        </p:nvSpPr>
        <p:spPr>
          <a:xfrm>
            <a:off x="4608576" y="2340864"/>
            <a:ext cx="96926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Service</a:t>
            </a:r>
            <a:endParaRPr lang="en-US" sz="1200" dirty="0"/>
          </a:p>
        </p:txBody>
      </p:sp>
      <p:sp>
        <p:nvSpPr>
          <p:cNvPr id="40" name="Shape 38">
            <a:extLst>
              <a:ext uri="{FF2B5EF4-FFF2-40B4-BE49-F238E27FC236}">
                <a16:creationId xmlns:a16="http://schemas.microsoft.com/office/drawing/2014/main" id="{E4838D4B-9CBC-7727-F905-0DB91EB0AC99}"/>
              </a:ext>
            </a:extLst>
          </p:cNvPr>
          <p:cNvSpPr/>
          <p:nvPr/>
        </p:nvSpPr>
        <p:spPr>
          <a:xfrm>
            <a:off x="6144768" y="2340864"/>
            <a:ext cx="1078992" cy="420624"/>
          </a:xfrm>
          <a:prstGeom prst="rect">
            <a:avLst/>
          </a:prstGeom>
          <a:solidFill>
            <a:srgbClr val="F07C1A"/>
          </a:solidFill>
          <a:ln w="12700">
            <a:solidFill>
              <a:srgbClr val="F07C1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1" name="Text 39">
            <a:extLst>
              <a:ext uri="{FF2B5EF4-FFF2-40B4-BE49-F238E27FC236}">
                <a16:creationId xmlns:a16="http://schemas.microsoft.com/office/drawing/2014/main" id="{4AAF31CA-81B1-D3C0-6A31-457EDDAFAFFA}"/>
              </a:ext>
            </a:extLst>
          </p:cNvPr>
          <p:cNvSpPr/>
          <p:nvPr/>
        </p:nvSpPr>
        <p:spPr>
          <a:xfrm>
            <a:off x="6199632" y="2340864"/>
            <a:ext cx="96926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Finance</a:t>
            </a:r>
            <a:endParaRPr lang="en-US" sz="1200" dirty="0"/>
          </a:p>
        </p:txBody>
      </p:sp>
      <p:sp>
        <p:nvSpPr>
          <p:cNvPr id="42" name="Shape 40">
            <a:extLst>
              <a:ext uri="{FF2B5EF4-FFF2-40B4-BE49-F238E27FC236}">
                <a16:creationId xmlns:a16="http://schemas.microsoft.com/office/drawing/2014/main" id="{DB9DE62A-BFBD-509E-752E-4B9A84E97B7F}"/>
              </a:ext>
            </a:extLst>
          </p:cNvPr>
          <p:cNvSpPr/>
          <p:nvPr/>
        </p:nvSpPr>
        <p:spPr>
          <a:xfrm>
            <a:off x="7315200" y="2340864"/>
            <a:ext cx="1078992" cy="420624"/>
          </a:xfrm>
          <a:prstGeom prst="rect">
            <a:avLst/>
          </a:prstGeom>
          <a:solidFill>
            <a:srgbClr val="F07C1A"/>
          </a:solidFill>
          <a:ln w="12700">
            <a:solidFill>
              <a:srgbClr val="F07C1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3" name="Text 41">
            <a:extLst>
              <a:ext uri="{FF2B5EF4-FFF2-40B4-BE49-F238E27FC236}">
                <a16:creationId xmlns:a16="http://schemas.microsoft.com/office/drawing/2014/main" id="{55203BB0-1412-2E03-9FB6-EDAEFA86836A}"/>
              </a:ext>
            </a:extLst>
          </p:cNvPr>
          <p:cNvSpPr/>
          <p:nvPr/>
        </p:nvSpPr>
        <p:spPr>
          <a:xfrm>
            <a:off x="7370064" y="2340864"/>
            <a:ext cx="96926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HR</a:t>
            </a:r>
            <a:endParaRPr lang="en-US" sz="1200" dirty="0"/>
          </a:p>
        </p:txBody>
      </p:sp>
      <p:sp>
        <p:nvSpPr>
          <p:cNvPr id="44" name="Shape 42">
            <a:extLst>
              <a:ext uri="{FF2B5EF4-FFF2-40B4-BE49-F238E27FC236}">
                <a16:creationId xmlns:a16="http://schemas.microsoft.com/office/drawing/2014/main" id="{426C72A9-7FEE-EE64-AEDB-496331036397}"/>
              </a:ext>
            </a:extLst>
          </p:cNvPr>
          <p:cNvSpPr/>
          <p:nvPr/>
        </p:nvSpPr>
        <p:spPr>
          <a:xfrm>
            <a:off x="4507992" y="2761488"/>
            <a:ext cx="0" cy="274320"/>
          </a:xfrm>
          <a:prstGeom prst="line">
            <a:avLst/>
          </a:prstGeom>
          <a:noFill/>
          <a:ln w="12700">
            <a:solidFill>
              <a:srgbClr val="99999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5" name="Shape 43">
            <a:extLst>
              <a:ext uri="{FF2B5EF4-FFF2-40B4-BE49-F238E27FC236}">
                <a16:creationId xmlns:a16="http://schemas.microsoft.com/office/drawing/2014/main" id="{11D7E8C1-9B45-D39B-2C61-B41F7F46D9F3}"/>
              </a:ext>
            </a:extLst>
          </p:cNvPr>
          <p:cNvSpPr/>
          <p:nvPr/>
        </p:nvSpPr>
        <p:spPr>
          <a:xfrm>
            <a:off x="621791" y="3035808"/>
            <a:ext cx="7900397" cy="420624"/>
          </a:xfrm>
          <a:prstGeom prst="rect">
            <a:avLst/>
          </a:prstGeom>
          <a:solidFill>
            <a:srgbClr val="F07C1A"/>
          </a:solidFill>
          <a:ln w="1270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6" name="Text 44">
            <a:extLst>
              <a:ext uri="{FF2B5EF4-FFF2-40B4-BE49-F238E27FC236}">
                <a16:creationId xmlns:a16="http://schemas.microsoft.com/office/drawing/2014/main" id="{0D00C3D5-AA80-F0B9-65EB-4A96E8A1363C}"/>
              </a:ext>
            </a:extLst>
          </p:cNvPr>
          <p:cNvSpPr/>
          <p:nvPr/>
        </p:nvSpPr>
        <p:spPr>
          <a:xfrm>
            <a:off x="621791" y="3035808"/>
            <a:ext cx="7900401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kern="0" spc="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CUSTOMER</a:t>
            </a:r>
            <a:endParaRPr lang="en-US" sz="1300" dirty="0"/>
          </a:p>
        </p:txBody>
      </p:sp>
      <p:sp>
        <p:nvSpPr>
          <p:cNvPr id="47" name="Text 45">
            <a:extLst>
              <a:ext uri="{FF2B5EF4-FFF2-40B4-BE49-F238E27FC236}">
                <a16:creationId xmlns:a16="http://schemas.microsoft.com/office/drawing/2014/main" id="{66D2D1BF-1BE3-D5B5-4618-C0CF5C33A19F}"/>
              </a:ext>
            </a:extLst>
          </p:cNvPr>
          <p:cNvSpPr/>
          <p:nvPr/>
        </p:nvSpPr>
        <p:spPr>
          <a:xfrm>
            <a:off x="274320" y="3657600"/>
            <a:ext cx="8595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i="1" dirty="0">
                <a:solidFill>
                  <a:srgbClr val="6666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team serves the customer. Authority flows down from the owner.</a:t>
            </a:r>
            <a:endParaRPr lang="en-US" sz="1100" dirty="0"/>
          </a:p>
        </p:txBody>
      </p:sp>
    </p:spTree>
    <p:extLst>
      <p:ext uri="{BB962C8B-B14F-4D97-AF65-F5344CB8AC3E}">
        <p14:creationId xmlns:p14="http://schemas.microsoft.com/office/powerpoint/2010/main" val="306530942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1E3A6E"/>
          </a:solidFill>
          <a:ln w="12700">
            <a:solidFill>
              <a:srgbClr val="1E3A6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64592" cy="685800"/>
          </a:xfrm>
          <a:prstGeom prst="rect">
            <a:avLst/>
          </a:prstGeom>
          <a:solidFill>
            <a:srgbClr val="F07C1A"/>
          </a:solidFill>
          <a:ln w="12700">
            <a:solidFill>
              <a:srgbClr val="F07C1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320040" y="0"/>
            <a:ext cx="859536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Organisational Chart — Flipped View</a:t>
            </a:r>
            <a:endParaRPr lang="en-US" sz="2000" dirty="0"/>
          </a:p>
        </p:txBody>
      </p:sp>
      <p:sp>
        <p:nvSpPr>
          <p:cNvPr id="5" name="Text 3"/>
          <p:cNvSpPr/>
          <p:nvPr/>
        </p:nvSpPr>
        <p:spPr>
          <a:xfrm>
            <a:off x="0" y="4919472"/>
            <a:ext cx="91440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dirty="0">
                <a:solidFill>
                  <a:srgbClr val="CCCC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BusinessMaximiserCoaching.com.au  |  Building Strong Profitable Businesses</a:t>
            </a:r>
            <a:endParaRPr lang="en-US" sz="750" dirty="0"/>
          </a:p>
        </p:txBody>
      </p:sp>
      <p:sp>
        <p:nvSpPr>
          <p:cNvPr id="6" name="Text 4"/>
          <p:cNvSpPr/>
          <p:nvPr/>
        </p:nvSpPr>
        <p:spPr>
          <a:xfrm>
            <a:off x="347472" y="3150109"/>
            <a:ext cx="658368" cy="80009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dirty="0">
                <a:solidFill>
                  <a:srgbClr val="F07C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SUPPORT</a:t>
            </a:r>
            <a:endParaRPr lang="en-US" sz="850" dirty="0"/>
          </a:p>
          <a:p>
            <a:pPr marL="0" indent="0" algn="ctr">
              <a:buNone/>
            </a:pPr>
            <a:r>
              <a:rPr lang="en-US" sz="850" b="1" dirty="0">
                <a:solidFill>
                  <a:srgbClr val="F07C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FLOWS UP ↑</a:t>
            </a:r>
            <a:endParaRPr lang="en-US" sz="850" dirty="0"/>
          </a:p>
        </p:txBody>
      </p:sp>
      <p:sp>
        <p:nvSpPr>
          <p:cNvPr id="8" name="Text 6"/>
          <p:cNvSpPr/>
          <p:nvPr/>
        </p:nvSpPr>
        <p:spPr>
          <a:xfrm>
            <a:off x="8266176" y="2860009"/>
            <a:ext cx="658368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dirty="0">
                <a:solidFill>
                  <a:srgbClr val="4A90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SERVICE</a:t>
            </a:r>
            <a:endParaRPr lang="en-US" sz="850" dirty="0"/>
          </a:p>
          <a:p>
            <a:pPr marL="0" indent="0" algn="ctr">
              <a:buNone/>
            </a:pPr>
            <a:r>
              <a:rPr lang="en-US" sz="850" b="1" dirty="0">
                <a:solidFill>
                  <a:srgbClr val="4A90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FLOWS UP ↑</a:t>
            </a:r>
            <a:endParaRPr lang="en-US" sz="850" dirty="0"/>
          </a:p>
        </p:txBody>
      </p:sp>
      <p:sp>
        <p:nvSpPr>
          <p:cNvPr id="10" name="Shape 8"/>
          <p:cNvSpPr/>
          <p:nvPr/>
        </p:nvSpPr>
        <p:spPr>
          <a:xfrm>
            <a:off x="621791" y="777240"/>
            <a:ext cx="8156447" cy="420624"/>
          </a:xfrm>
          <a:prstGeom prst="rect">
            <a:avLst/>
          </a:prstGeom>
          <a:solidFill>
            <a:srgbClr val="F07C1A"/>
          </a:solidFill>
          <a:ln w="1270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3922776" y="777240"/>
            <a:ext cx="178308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kern="0" spc="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CUSTOMER</a:t>
            </a:r>
            <a:endParaRPr lang="en-US" sz="1300" dirty="0"/>
          </a:p>
        </p:txBody>
      </p:sp>
      <p:sp>
        <p:nvSpPr>
          <p:cNvPr id="12" name="Shape 10"/>
          <p:cNvSpPr/>
          <p:nvPr/>
        </p:nvSpPr>
        <p:spPr>
          <a:xfrm>
            <a:off x="4507992" y="1197864"/>
            <a:ext cx="0" cy="265176"/>
          </a:xfrm>
          <a:prstGeom prst="line">
            <a:avLst/>
          </a:prstGeom>
          <a:noFill/>
          <a:ln w="12700">
            <a:solidFill>
              <a:srgbClr val="99999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Shape 11"/>
          <p:cNvSpPr/>
          <p:nvPr/>
        </p:nvSpPr>
        <p:spPr>
          <a:xfrm>
            <a:off x="621792" y="1463040"/>
            <a:ext cx="1078992" cy="420624"/>
          </a:xfrm>
          <a:prstGeom prst="rect">
            <a:avLst/>
          </a:prstGeom>
          <a:solidFill>
            <a:schemeClr val="accent2"/>
          </a:solidFill>
          <a:ln w="12700">
            <a:solidFill>
              <a:srgbClr val="4A90D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667512" y="1463040"/>
            <a:ext cx="987552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Marketing</a:t>
            </a:r>
            <a:endParaRPr lang="en-US" sz="1200" dirty="0"/>
          </a:p>
        </p:txBody>
      </p:sp>
      <p:sp>
        <p:nvSpPr>
          <p:cNvPr id="15" name="Shape 13"/>
          <p:cNvSpPr/>
          <p:nvPr/>
        </p:nvSpPr>
        <p:spPr>
          <a:xfrm>
            <a:off x="1792224" y="1463040"/>
            <a:ext cx="1078992" cy="420624"/>
          </a:xfrm>
          <a:prstGeom prst="rect">
            <a:avLst/>
          </a:prstGeom>
          <a:solidFill>
            <a:schemeClr val="accent2"/>
          </a:solidFill>
          <a:ln w="12700">
            <a:solidFill>
              <a:srgbClr val="4A90D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Text 14"/>
          <p:cNvSpPr/>
          <p:nvPr/>
        </p:nvSpPr>
        <p:spPr>
          <a:xfrm>
            <a:off x="1837944" y="1463040"/>
            <a:ext cx="987552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Sales</a:t>
            </a:r>
            <a:endParaRPr lang="en-US" sz="1200" dirty="0"/>
          </a:p>
        </p:txBody>
      </p:sp>
      <p:sp>
        <p:nvSpPr>
          <p:cNvPr id="17" name="Shape 15"/>
          <p:cNvSpPr/>
          <p:nvPr/>
        </p:nvSpPr>
        <p:spPr>
          <a:xfrm>
            <a:off x="3383280" y="1463040"/>
            <a:ext cx="1078992" cy="420624"/>
          </a:xfrm>
          <a:prstGeom prst="rect">
            <a:avLst/>
          </a:prstGeom>
          <a:solidFill>
            <a:schemeClr val="accent2"/>
          </a:solidFill>
          <a:ln w="12700">
            <a:solidFill>
              <a:srgbClr val="4A90D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8" name="Text 16"/>
          <p:cNvSpPr/>
          <p:nvPr/>
        </p:nvSpPr>
        <p:spPr>
          <a:xfrm>
            <a:off x="3429000" y="1463040"/>
            <a:ext cx="987552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Production</a:t>
            </a:r>
            <a:endParaRPr lang="en-US" sz="1200" dirty="0"/>
          </a:p>
        </p:txBody>
      </p:sp>
      <p:sp>
        <p:nvSpPr>
          <p:cNvPr id="19" name="Shape 17"/>
          <p:cNvSpPr/>
          <p:nvPr/>
        </p:nvSpPr>
        <p:spPr>
          <a:xfrm>
            <a:off x="4553712" y="1463040"/>
            <a:ext cx="1078992" cy="420624"/>
          </a:xfrm>
          <a:prstGeom prst="rect">
            <a:avLst/>
          </a:prstGeom>
          <a:solidFill>
            <a:schemeClr val="accent2"/>
          </a:solidFill>
          <a:ln w="12700">
            <a:solidFill>
              <a:srgbClr val="4A90D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0" name="Text 18"/>
          <p:cNvSpPr/>
          <p:nvPr/>
        </p:nvSpPr>
        <p:spPr>
          <a:xfrm>
            <a:off x="4599432" y="1463040"/>
            <a:ext cx="987552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Service</a:t>
            </a:r>
            <a:endParaRPr lang="en-US" sz="1200" dirty="0"/>
          </a:p>
        </p:txBody>
      </p:sp>
      <p:sp>
        <p:nvSpPr>
          <p:cNvPr id="21" name="Shape 19"/>
          <p:cNvSpPr/>
          <p:nvPr/>
        </p:nvSpPr>
        <p:spPr>
          <a:xfrm>
            <a:off x="6144768" y="1463040"/>
            <a:ext cx="1078992" cy="420624"/>
          </a:xfrm>
          <a:prstGeom prst="rect">
            <a:avLst/>
          </a:prstGeom>
          <a:solidFill>
            <a:schemeClr val="accent2"/>
          </a:solidFill>
          <a:ln w="12700">
            <a:solidFill>
              <a:srgbClr val="4A90D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2" name="Text 20"/>
          <p:cNvSpPr/>
          <p:nvPr/>
        </p:nvSpPr>
        <p:spPr>
          <a:xfrm>
            <a:off x="6190488" y="1463040"/>
            <a:ext cx="987552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Finance</a:t>
            </a:r>
            <a:endParaRPr lang="en-US" sz="1200" dirty="0"/>
          </a:p>
        </p:txBody>
      </p:sp>
      <p:sp>
        <p:nvSpPr>
          <p:cNvPr id="23" name="Shape 21"/>
          <p:cNvSpPr/>
          <p:nvPr/>
        </p:nvSpPr>
        <p:spPr>
          <a:xfrm>
            <a:off x="7315200" y="1463040"/>
            <a:ext cx="1078992" cy="420624"/>
          </a:xfrm>
          <a:prstGeom prst="rect">
            <a:avLst/>
          </a:prstGeom>
          <a:solidFill>
            <a:schemeClr val="accent2"/>
          </a:solidFill>
          <a:ln w="12700">
            <a:solidFill>
              <a:srgbClr val="4A90D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4" name="Text 22"/>
          <p:cNvSpPr/>
          <p:nvPr/>
        </p:nvSpPr>
        <p:spPr>
          <a:xfrm>
            <a:off x="7360920" y="1463040"/>
            <a:ext cx="987552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HR</a:t>
            </a:r>
            <a:endParaRPr lang="en-US" sz="1200" dirty="0"/>
          </a:p>
        </p:txBody>
      </p:sp>
      <p:sp>
        <p:nvSpPr>
          <p:cNvPr id="25" name="Text 23"/>
          <p:cNvSpPr/>
          <p:nvPr/>
        </p:nvSpPr>
        <p:spPr>
          <a:xfrm>
            <a:off x="274320" y="1920240"/>
            <a:ext cx="8595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i="1" dirty="0">
                <a:solidFill>
                  <a:srgbClr val="4A90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Team serves the customer directly</a:t>
            </a:r>
            <a:endParaRPr lang="en-US" sz="900" dirty="0"/>
          </a:p>
        </p:txBody>
      </p:sp>
      <p:sp>
        <p:nvSpPr>
          <p:cNvPr id="26" name="Shape 24"/>
          <p:cNvSpPr/>
          <p:nvPr/>
        </p:nvSpPr>
        <p:spPr>
          <a:xfrm>
            <a:off x="1161288" y="2066544"/>
            <a:ext cx="1170432" cy="0"/>
          </a:xfrm>
          <a:prstGeom prst="line">
            <a:avLst/>
          </a:prstGeom>
          <a:noFill/>
          <a:ln w="12700">
            <a:solidFill>
              <a:srgbClr val="99999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7" name="Shape 25"/>
          <p:cNvSpPr/>
          <p:nvPr/>
        </p:nvSpPr>
        <p:spPr>
          <a:xfrm>
            <a:off x="1161288" y="1883664"/>
            <a:ext cx="0" cy="182880"/>
          </a:xfrm>
          <a:prstGeom prst="line">
            <a:avLst/>
          </a:prstGeom>
          <a:noFill/>
          <a:ln w="12700">
            <a:solidFill>
              <a:srgbClr val="99999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8" name="Shape 26"/>
          <p:cNvSpPr/>
          <p:nvPr/>
        </p:nvSpPr>
        <p:spPr>
          <a:xfrm>
            <a:off x="2331720" y="1883664"/>
            <a:ext cx="0" cy="182880"/>
          </a:xfrm>
          <a:prstGeom prst="line">
            <a:avLst/>
          </a:prstGeom>
          <a:noFill/>
          <a:ln w="12700">
            <a:solidFill>
              <a:srgbClr val="99999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9" name="Shape 27"/>
          <p:cNvSpPr/>
          <p:nvPr/>
        </p:nvSpPr>
        <p:spPr>
          <a:xfrm>
            <a:off x="1810512" y="2066544"/>
            <a:ext cx="0" cy="182880"/>
          </a:xfrm>
          <a:prstGeom prst="line">
            <a:avLst/>
          </a:prstGeom>
          <a:noFill/>
          <a:ln w="12700">
            <a:solidFill>
              <a:srgbClr val="99999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0" name="Shape 28"/>
          <p:cNvSpPr/>
          <p:nvPr/>
        </p:nvSpPr>
        <p:spPr>
          <a:xfrm>
            <a:off x="3922776" y="2066544"/>
            <a:ext cx="1170432" cy="0"/>
          </a:xfrm>
          <a:prstGeom prst="line">
            <a:avLst/>
          </a:prstGeom>
          <a:noFill/>
          <a:ln w="12700">
            <a:solidFill>
              <a:srgbClr val="99999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1" name="Shape 29"/>
          <p:cNvSpPr/>
          <p:nvPr/>
        </p:nvSpPr>
        <p:spPr>
          <a:xfrm>
            <a:off x="3922776" y="1883664"/>
            <a:ext cx="0" cy="182880"/>
          </a:xfrm>
          <a:prstGeom prst="line">
            <a:avLst/>
          </a:prstGeom>
          <a:noFill/>
          <a:ln w="12700">
            <a:solidFill>
              <a:srgbClr val="99999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2" name="Shape 30"/>
          <p:cNvSpPr/>
          <p:nvPr/>
        </p:nvSpPr>
        <p:spPr>
          <a:xfrm>
            <a:off x="5093208" y="1883664"/>
            <a:ext cx="0" cy="182880"/>
          </a:xfrm>
          <a:prstGeom prst="line">
            <a:avLst/>
          </a:prstGeom>
          <a:noFill/>
          <a:ln w="12700">
            <a:solidFill>
              <a:srgbClr val="99999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3" name="Shape 31"/>
          <p:cNvSpPr/>
          <p:nvPr/>
        </p:nvSpPr>
        <p:spPr>
          <a:xfrm>
            <a:off x="4572000" y="2066544"/>
            <a:ext cx="0" cy="182880"/>
          </a:xfrm>
          <a:prstGeom prst="line">
            <a:avLst/>
          </a:prstGeom>
          <a:noFill/>
          <a:ln w="12700">
            <a:solidFill>
              <a:srgbClr val="99999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4" name="Shape 32"/>
          <p:cNvSpPr/>
          <p:nvPr/>
        </p:nvSpPr>
        <p:spPr>
          <a:xfrm>
            <a:off x="6684264" y="2066544"/>
            <a:ext cx="1170432" cy="0"/>
          </a:xfrm>
          <a:prstGeom prst="line">
            <a:avLst/>
          </a:prstGeom>
          <a:noFill/>
          <a:ln w="12700">
            <a:solidFill>
              <a:srgbClr val="99999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5" name="Shape 33"/>
          <p:cNvSpPr/>
          <p:nvPr/>
        </p:nvSpPr>
        <p:spPr>
          <a:xfrm>
            <a:off x="6684264" y="1883664"/>
            <a:ext cx="0" cy="182880"/>
          </a:xfrm>
          <a:prstGeom prst="line">
            <a:avLst/>
          </a:prstGeom>
          <a:noFill/>
          <a:ln w="12700">
            <a:solidFill>
              <a:srgbClr val="99999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6" name="Shape 34"/>
          <p:cNvSpPr/>
          <p:nvPr/>
        </p:nvSpPr>
        <p:spPr>
          <a:xfrm>
            <a:off x="7854696" y="1883664"/>
            <a:ext cx="0" cy="182880"/>
          </a:xfrm>
          <a:prstGeom prst="line">
            <a:avLst/>
          </a:prstGeom>
          <a:noFill/>
          <a:ln w="12700">
            <a:solidFill>
              <a:srgbClr val="99999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7" name="Shape 35"/>
          <p:cNvSpPr/>
          <p:nvPr/>
        </p:nvSpPr>
        <p:spPr>
          <a:xfrm>
            <a:off x="7333488" y="2066544"/>
            <a:ext cx="0" cy="182880"/>
          </a:xfrm>
          <a:prstGeom prst="line">
            <a:avLst/>
          </a:prstGeom>
          <a:noFill/>
          <a:ln w="12700">
            <a:solidFill>
              <a:srgbClr val="99999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8" name="Shape 36"/>
          <p:cNvSpPr/>
          <p:nvPr/>
        </p:nvSpPr>
        <p:spPr>
          <a:xfrm>
            <a:off x="621792" y="2249424"/>
            <a:ext cx="2377440" cy="475488"/>
          </a:xfrm>
          <a:prstGeom prst="rect">
            <a:avLst/>
          </a:prstGeom>
          <a:solidFill>
            <a:srgbClr val="1E3A6E"/>
          </a:solidFill>
          <a:ln w="12700">
            <a:solidFill>
              <a:srgbClr val="1E3A6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9" name="Text 37"/>
          <p:cNvSpPr/>
          <p:nvPr/>
        </p:nvSpPr>
        <p:spPr>
          <a:xfrm>
            <a:off x="676656" y="2249424"/>
            <a:ext cx="2267712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Business</a:t>
            </a:r>
            <a:endParaRPr lang="en-US" sz="1300" dirty="0"/>
          </a:p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Development</a:t>
            </a:r>
            <a:endParaRPr lang="en-US" sz="1300" dirty="0"/>
          </a:p>
        </p:txBody>
      </p:sp>
      <p:sp>
        <p:nvSpPr>
          <p:cNvPr id="40" name="Shape 38"/>
          <p:cNvSpPr/>
          <p:nvPr/>
        </p:nvSpPr>
        <p:spPr>
          <a:xfrm>
            <a:off x="3383280" y="2249424"/>
            <a:ext cx="2377440" cy="475488"/>
          </a:xfrm>
          <a:prstGeom prst="rect">
            <a:avLst/>
          </a:prstGeom>
          <a:solidFill>
            <a:srgbClr val="1E3A6E"/>
          </a:solidFill>
          <a:ln w="12700">
            <a:solidFill>
              <a:srgbClr val="1E3A6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1" name="Text 39"/>
          <p:cNvSpPr/>
          <p:nvPr/>
        </p:nvSpPr>
        <p:spPr>
          <a:xfrm>
            <a:off x="3438144" y="2249424"/>
            <a:ext cx="2267712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Operations</a:t>
            </a:r>
            <a:endParaRPr lang="en-US" sz="1300" dirty="0"/>
          </a:p>
        </p:txBody>
      </p:sp>
      <p:sp>
        <p:nvSpPr>
          <p:cNvPr id="42" name="Shape 40"/>
          <p:cNvSpPr/>
          <p:nvPr/>
        </p:nvSpPr>
        <p:spPr>
          <a:xfrm>
            <a:off x="6144768" y="2249424"/>
            <a:ext cx="2377440" cy="475488"/>
          </a:xfrm>
          <a:prstGeom prst="rect">
            <a:avLst/>
          </a:prstGeom>
          <a:solidFill>
            <a:srgbClr val="1E3A6E"/>
          </a:solidFill>
          <a:ln w="12700">
            <a:solidFill>
              <a:srgbClr val="1E3A6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3" name="Text 41"/>
          <p:cNvSpPr/>
          <p:nvPr/>
        </p:nvSpPr>
        <p:spPr>
          <a:xfrm>
            <a:off x="6199632" y="2249424"/>
            <a:ext cx="2267712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Administration</a:t>
            </a:r>
            <a:endParaRPr lang="en-US" sz="1300" dirty="0"/>
          </a:p>
        </p:txBody>
      </p:sp>
      <p:sp>
        <p:nvSpPr>
          <p:cNvPr id="44" name="Text 42"/>
          <p:cNvSpPr/>
          <p:nvPr/>
        </p:nvSpPr>
        <p:spPr>
          <a:xfrm>
            <a:off x="274320" y="2761488"/>
            <a:ext cx="8595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i="1" dirty="0">
                <a:solidFill>
                  <a:srgbClr val="1E3A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Managers support their team — removing obstacles, providing resources, and coaching performance</a:t>
            </a:r>
            <a:endParaRPr lang="en-US" sz="900" dirty="0"/>
          </a:p>
        </p:txBody>
      </p:sp>
      <p:sp>
        <p:nvSpPr>
          <p:cNvPr id="45" name="Shape 43"/>
          <p:cNvSpPr/>
          <p:nvPr/>
        </p:nvSpPr>
        <p:spPr>
          <a:xfrm>
            <a:off x="4572000" y="3218688"/>
            <a:ext cx="0" cy="128016"/>
          </a:xfrm>
          <a:prstGeom prst="line">
            <a:avLst/>
          </a:prstGeom>
          <a:noFill/>
          <a:ln w="12700">
            <a:solidFill>
              <a:srgbClr val="99999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7" name="Shape 45"/>
          <p:cNvSpPr/>
          <p:nvPr/>
        </p:nvSpPr>
        <p:spPr>
          <a:xfrm>
            <a:off x="1810512" y="3346704"/>
            <a:ext cx="0" cy="0"/>
          </a:xfrm>
          <a:prstGeom prst="line">
            <a:avLst/>
          </a:prstGeom>
          <a:noFill/>
          <a:ln w="12700">
            <a:solidFill>
              <a:srgbClr val="99999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8" name="Shape 46"/>
          <p:cNvSpPr/>
          <p:nvPr/>
        </p:nvSpPr>
        <p:spPr>
          <a:xfrm>
            <a:off x="4572000" y="3346704"/>
            <a:ext cx="0" cy="0"/>
          </a:xfrm>
          <a:prstGeom prst="line">
            <a:avLst/>
          </a:prstGeom>
          <a:noFill/>
          <a:ln w="12700">
            <a:solidFill>
              <a:srgbClr val="99999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9" name="Shape 47"/>
          <p:cNvSpPr/>
          <p:nvPr/>
        </p:nvSpPr>
        <p:spPr>
          <a:xfrm>
            <a:off x="7333488" y="3346704"/>
            <a:ext cx="0" cy="0"/>
          </a:xfrm>
          <a:prstGeom prst="line">
            <a:avLst/>
          </a:prstGeom>
          <a:noFill/>
          <a:ln w="12700">
            <a:solidFill>
              <a:srgbClr val="99999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0" name="Shape 48"/>
          <p:cNvSpPr/>
          <p:nvPr/>
        </p:nvSpPr>
        <p:spPr>
          <a:xfrm>
            <a:off x="1810512" y="2724912"/>
            <a:ext cx="0" cy="246888"/>
          </a:xfrm>
          <a:prstGeom prst="line">
            <a:avLst/>
          </a:prstGeom>
          <a:noFill/>
          <a:ln w="12700">
            <a:solidFill>
              <a:srgbClr val="99999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1" name="Shape 49"/>
          <p:cNvSpPr/>
          <p:nvPr/>
        </p:nvSpPr>
        <p:spPr>
          <a:xfrm>
            <a:off x="4572000" y="2724912"/>
            <a:ext cx="0" cy="246888"/>
          </a:xfrm>
          <a:prstGeom prst="line">
            <a:avLst/>
          </a:prstGeom>
          <a:noFill/>
          <a:ln w="12700">
            <a:solidFill>
              <a:srgbClr val="99999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2" name="Shape 50"/>
          <p:cNvSpPr/>
          <p:nvPr/>
        </p:nvSpPr>
        <p:spPr>
          <a:xfrm>
            <a:off x="7333488" y="2724912"/>
            <a:ext cx="0" cy="246888"/>
          </a:xfrm>
          <a:prstGeom prst="line">
            <a:avLst/>
          </a:prstGeom>
          <a:noFill/>
          <a:ln w="12700">
            <a:solidFill>
              <a:srgbClr val="99999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3" name="Shape 51"/>
          <p:cNvSpPr/>
          <p:nvPr/>
        </p:nvSpPr>
        <p:spPr>
          <a:xfrm>
            <a:off x="1810512" y="2971800"/>
            <a:ext cx="5522976" cy="0"/>
          </a:xfrm>
          <a:prstGeom prst="line">
            <a:avLst/>
          </a:prstGeom>
          <a:noFill/>
          <a:ln w="12700">
            <a:solidFill>
              <a:srgbClr val="99999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4" name="Shape 52"/>
          <p:cNvSpPr/>
          <p:nvPr/>
        </p:nvSpPr>
        <p:spPr>
          <a:xfrm>
            <a:off x="4572000" y="2971800"/>
            <a:ext cx="0" cy="246888"/>
          </a:xfrm>
          <a:prstGeom prst="line">
            <a:avLst/>
          </a:prstGeom>
          <a:noFill/>
          <a:ln w="12700">
            <a:solidFill>
              <a:srgbClr val="99999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5" name="Shape 53"/>
          <p:cNvSpPr/>
          <p:nvPr/>
        </p:nvSpPr>
        <p:spPr>
          <a:xfrm>
            <a:off x="3474720" y="3218688"/>
            <a:ext cx="2194560" cy="475488"/>
          </a:xfrm>
          <a:prstGeom prst="rect">
            <a:avLst/>
          </a:prstGeom>
          <a:solidFill>
            <a:srgbClr val="1E3A6E"/>
          </a:solidFill>
          <a:ln w="12700">
            <a:solidFill>
              <a:srgbClr val="1E3A6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6" name="Text 54"/>
          <p:cNvSpPr/>
          <p:nvPr/>
        </p:nvSpPr>
        <p:spPr>
          <a:xfrm>
            <a:off x="3529584" y="3218688"/>
            <a:ext cx="2084832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General Manager</a:t>
            </a:r>
            <a:endParaRPr lang="en-US" sz="1300" dirty="0"/>
          </a:p>
        </p:txBody>
      </p:sp>
      <p:sp>
        <p:nvSpPr>
          <p:cNvPr id="57" name="Text 55"/>
          <p:cNvSpPr/>
          <p:nvPr/>
        </p:nvSpPr>
        <p:spPr>
          <a:xfrm>
            <a:off x="274320" y="3792697"/>
            <a:ext cx="8595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i="1" dirty="0">
                <a:solidFill>
                  <a:srgbClr val="1E3A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General Manager supports the divisional managers — strategy, resources, decisions</a:t>
            </a:r>
            <a:endParaRPr lang="en-US" sz="900" dirty="0"/>
          </a:p>
        </p:txBody>
      </p:sp>
      <p:sp>
        <p:nvSpPr>
          <p:cNvPr id="58" name="Shape 56"/>
          <p:cNvSpPr/>
          <p:nvPr/>
        </p:nvSpPr>
        <p:spPr>
          <a:xfrm>
            <a:off x="4572000" y="3694176"/>
            <a:ext cx="0" cy="201168"/>
          </a:xfrm>
          <a:prstGeom prst="line">
            <a:avLst/>
          </a:prstGeom>
          <a:noFill/>
          <a:ln w="12700">
            <a:solidFill>
              <a:srgbClr val="99999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9" name="Shape 57"/>
          <p:cNvSpPr/>
          <p:nvPr/>
        </p:nvSpPr>
        <p:spPr>
          <a:xfrm>
            <a:off x="3474720" y="4017614"/>
            <a:ext cx="2194560" cy="475488"/>
          </a:xfrm>
          <a:prstGeom prst="rect">
            <a:avLst/>
          </a:prstGeom>
          <a:solidFill>
            <a:srgbClr val="1A2B4A"/>
          </a:solidFill>
          <a:ln w="12700">
            <a:solidFill>
              <a:srgbClr val="1A2B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0" name="Text 58"/>
          <p:cNvSpPr/>
          <p:nvPr/>
        </p:nvSpPr>
        <p:spPr>
          <a:xfrm>
            <a:off x="3529584" y="3895344"/>
            <a:ext cx="2084832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07C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Owner / Shareholders</a:t>
            </a:r>
            <a:endParaRPr lang="en-US" sz="1300" dirty="0"/>
          </a:p>
        </p:txBody>
      </p:sp>
      <p:sp>
        <p:nvSpPr>
          <p:cNvPr id="61" name="Text 59"/>
          <p:cNvSpPr/>
          <p:nvPr/>
        </p:nvSpPr>
        <p:spPr>
          <a:xfrm>
            <a:off x="256032" y="4562855"/>
            <a:ext cx="8595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i="1" dirty="0">
                <a:solidFill>
                  <a:srgbClr val="CCCC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Owner supports the General Manager — vision, capital, and accountability</a:t>
            </a:r>
            <a:endParaRPr lang="en-US" sz="9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1E3A6E"/>
          </a:solidFill>
          <a:ln w="12700">
            <a:solidFill>
              <a:srgbClr val="1E3A6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64592" cy="685800"/>
          </a:xfrm>
          <a:prstGeom prst="rect">
            <a:avLst/>
          </a:prstGeom>
          <a:solidFill>
            <a:srgbClr val="F07C1A"/>
          </a:solidFill>
          <a:ln w="12700">
            <a:solidFill>
              <a:srgbClr val="F07C1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320040" y="0"/>
            <a:ext cx="859536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Construction / Building Company</a:t>
            </a:r>
            <a:endParaRPr lang="en-US" sz="2000" dirty="0"/>
          </a:p>
        </p:txBody>
      </p:sp>
      <p:sp>
        <p:nvSpPr>
          <p:cNvPr id="5" name="Text 3"/>
          <p:cNvSpPr/>
          <p:nvPr/>
        </p:nvSpPr>
        <p:spPr>
          <a:xfrm>
            <a:off x="0" y="4892040"/>
            <a:ext cx="9144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dirty="0">
                <a:solidFill>
                  <a:srgbClr val="AAAA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BusinessMaximiserCoaching.com.au  |  Building Strong Profitable Businesses</a:t>
            </a:r>
            <a:endParaRPr lang="en-US" sz="800" dirty="0"/>
          </a:p>
        </p:txBody>
      </p:sp>
      <p:sp>
        <p:nvSpPr>
          <p:cNvPr id="6" name="Shape 4"/>
          <p:cNvSpPr/>
          <p:nvPr/>
        </p:nvSpPr>
        <p:spPr>
          <a:xfrm>
            <a:off x="3017520" y="777240"/>
            <a:ext cx="1005840" cy="347472"/>
          </a:xfrm>
          <a:prstGeom prst="rect">
            <a:avLst/>
          </a:prstGeom>
          <a:solidFill>
            <a:srgbClr val="1E3A6E"/>
          </a:solidFill>
          <a:ln w="12700">
            <a:solidFill>
              <a:srgbClr val="1E3A6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3054096" y="777240"/>
            <a:ext cx="932688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Owner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4251960" y="777240"/>
            <a:ext cx="1280160" cy="347472"/>
          </a:xfrm>
          <a:prstGeom prst="rect">
            <a:avLst/>
          </a:prstGeom>
          <a:solidFill>
            <a:srgbClr val="1E3A6E"/>
          </a:solidFill>
          <a:ln w="12700">
            <a:solidFill>
              <a:srgbClr val="1E3A6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4288536" y="777240"/>
            <a:ext cx="1207008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General</a:t>
            </a:r>
            <a:endParaRPr lang="en-US" sz="1000" dirty="0"/>
          </a:p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Manager</a:t>
            </a:r>
            <a:endParaRPr lang="en-US" sz="1000" dirty="0"/>
          </a:p>
        </p:txBody>
      </p:sp>
      <p:sp>
        <p:nvSpPr>
          <p:cNvPr id="10" name="Shape 8"/>
          <p:cNvSpPr/>
          <p:nvPr/>
        </p:nvSpPr>
        <p:spPr>
          <a:xfrm>
            <a:off x="4014216" y="950976"/>
            <a:ext cx="237744" cy="0"/>
          </a:xfrm>
          <a:prstGeom prst="line">
            <a:avLst/>
          </a:prstGeom>
          <a:noFill/>
          <a:ln w="12700">
            <a:solidFill>
              <a:srgbClr val="AAAAA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Shape 9"/>
          <p:cNvSpPr/>
          <p:nvPr/>
        </p:nvSpPr>
        <p:spPr>
          <a:xfrm>
            <a:off x="164592" y="1426464"/>
            <a:ext cx="1207008" cy="402336"/>
          </a:xfrm>
          <a:prstGeom prst="rect">
            <a:avLst/>
          </a:prstGeom>
          <a:solidFill>
            <a:srgbClr val="1E3A6E"/>
          </a:solidFill>
          <a:ln w="12700">
            <a:solidFill>
              <a:srgbClr val="1E3A6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Text 10"/>
          <p:cNvSpPr/>
          <p:nvPr/>
        </p:nvSpPr>
        <p:spPr>
          <a:xfrm>
            <a:off x="201168" y="1426464"/>
            <a:ext cx="113385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Project</a:t>
            </a:r>
            <a:endParaRPr lang="en-US" sz="1000" dirty="0"/>
          </a:p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Manager</a:t>
            </a:r>
            <a:endParaRPr lang="en-US" sz="1000" dirty="0"/>
          </a:p>
        </p:txBody>
      </p:sp>
      <p:sp>
        <p:nvSpPr>
          <p:cNvPr id="13" name="Shape 11"/>
          <p:cNvSpPr/>
          <p:nvPr/>
        </p:nvSpPr>
        <p:spPr>
          <a:xfrm>
            <a:off x="1572768" y="1426464"/>
            <a:ext cx="1207008" cy="402336"/>
          </a:xfrm>
          <a:prstGeom prst="rect">
            <a:avLst/>
          </a:prstGeom>
          <a:solidFill>
            <a:srgbClr val="1E3A6E"/>
          </a:solidFill>
          <a:ln w="12700">
            <a:solidFill>
              <a:srgbClr val="1E3A6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1609344" y="1426464"/>
            <a:ext cx="113385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Quantity</a:t>
            </a:r>
            <a:endParaRPr lang="en-US" sz="1000" dirty="0"/>
          </a:p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Surveyor</a:t>
            </a:r>
            <a:endParaRPr lang="en-US" sz="1000" dirty="0"/>
          </a:p>
        </p:txBody>
      </p:sp>
      <p:sp>
        <p:nvSpPr>
          <p:cNvPr id="15" name="Shape 13"/>
          <p:cNvSpPr/>
          <p:nvPr/>
        </p:nvSpPr>
        <p:spPr>
          <a:xfrm>
            <a:off x="2980944" y="1426464"/>
            <a:ext cx="1207008" cy="402336"/>
          </a:xfrm>
          <a:prstGeom prst="rect">
            <a:avLst/>
          </a:prstGeom>
          <a:solidFill>
            <a:srgbClr val="1E3A6E"/>
          </a:solidFill>
          <a:ln w="12700">
            <a:solidFill>
              <a:srgbClr val="1E3A6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Text 14"/>
          <p:cNvSpPr/>
          <p:nvPr/>
        </p:nvSpPr>
        <p:spPr>
          <a:xfrm>
            <a:off x="3017520" y="1426464"/>
            <a:ext cx="113385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Sales / BDM</a:t>
            </a:r>
            <a:endParaRPr lang="en-US" sz="1000" dirty="0"/>
          </a:p>
        </p:txBody>
      </p:sp>
      <p:sp>
        <p:nvSpPr>
          <p:cNvPr id="17" name="Shape 15"/>
          <p:cNvSpPr/>
          <p:nvPr/>
        </p:nvSpPr>
        <p:spPr>
          <a:xfrm>
            <a:off x="4389120" y="1426464"/>
            <a:ext cx="1207008" cy="402336"/>
          </a:xfrm>
          <a:prstGeom prst="rect">
            <a:avLst/>
          </a:prstGeom>
          <a:solidFill>
            <a:srgbClr val="1E3A6E"/>
          </a:solidFill>
          <a:ln w="12700">
            <a:solidFill>
              <a:srgbClr val="1E3A6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8" name="Text 16"/>
          <p:cNvSpPr/>
          <p:nvPr/>
        </p:nvSpPr>
        <p:spPr>
          <a:xfrm>
            <a:off x="4425696" y="1426464"/>
            <a:ext cx="113385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Office</a:t>
            </a:r>
            <a:endParaRPr lang="en-US" sz="1000" dirty="0"/>
          </a:p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Manager</a:t>
            </a:r>
            <a:endParaRPr lang="en-US" sz="1000" dirty="0"/>
          </a:p>
        </p:txBody>
      </p:sp>
      <p:sp>
        <p:nvSpPr>
          <p:cNvPr id="19" name="Shape 17"/>
          <p:cNvSpPr/>
          <p:nvPr/>
        </p:nvSpPr>
        <p:spPr>
          <a:xfrm>
            <a:off x="5797296" y="1426464"/>
            <a:ext cx="1207008" cy="402336"/>
          </a:xfrm>
          <a:prstGeom prst="rect">
            <a:avLst/>
          </a:prstGeom>
          <a:solidFill>
            <a:srgbClr val="1E3A6E"/>
          </a:solidFill>
          <a:ln w="12700">
            <a:solidFill>
              <a:srgbClr val="1E3A6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0" name="Text 18"/>
          <p:cNvSpPr/>
          <p:nvPr/>
        </p:nvSpPr>
        <p:spPr>
          <a:xfrm>
            <a:off x="5833872" y="1426464"/>
            <a:ext cx="113385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Marketing</a:t>
            </a:r>
            <a:endParaRPr lang="en-US" sz="1000" dirty="0"/>
          </a:p>
        </p:txBody>
      </p:sp>
      <p:sp>
        <p:nvSpPr>
          <p:cNvPr id="21" name="Shape 19"/>
          <p:cNvSpPr/>
          <p:nvPr/>
        </p:nvSpPr>
        <p:spPr>
          <a:xfrm>
            <a:off x="4892040" y="1124712"/>
            <a:ext cx="0" cy="109728"/>
          </a:xfrm>
          <a:prstGeom prst="line">
            <a:avLst/>
          </a:prstGeom>
          <a:noFill/>
          <a:ln w="12700">
            <a:solidFill>
              <a:srgbClr val="AAAAA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2" name="Shape 20"/>
          <p:cNvSpPr/>
          <p:nvPr/>
        </p:nvSpPr>
        <p:spPr>
          <a:xfrm>
            <a:off x="768096" y="1234440"/>
            <a:ext cx="5632704" cy="0"/>
          </a:xfrm>
          <a:prstGeom prst="line">
            <a:avLst/>
          </a:prstGeom>
          <a:noFill/>
          <a:ln w="12700">
            <a:solidFill>
              <a:srgbClr val="AAAAA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3" name="Shape 21"/>
          <p:cNvSpPr/>
          <p:nvPr/>
        </p:nvSpPr>
        <p:spPr>
          <a:xfrm>
            <a:off x="768096" y="1234440"/>
            <a:ext cx="0" cy="192024"/>
          </a:xfrm>
          <a:prstGeom prst="line">
            <a:avLst/>
          </a:prstGeom>
          <a:noFill/>
          <a:ln w="12700">
            <a:solidFill>
              <a:srgbClr val="AAAAA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4" name="Shape 22"/>
          <p:cNvSpPr/>
          <p:nvPr/>
        </p:nvSpPr>
        <p:spPr>
          <a:xfrm>
            <a:off x="2176272" y="1234440"/>
            <a:ext cx="0" cy="192024"/>
          </a:xfrm>
          <a:prstGeom prst="line">
            <a:avLst/>
          </a:prstGeom>
          <a:noFill/>
          <a:ln w="12700">
            <a:solidFill>
              <a:srgbClr val="AAAAA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5" name="Shape 23"/>
          <p:cNvSpPr/>
          <p:nvPr/>
        </p:nvSpPr>
        <p:spPr>
          <a:xfrm>
            <a:off x="3584448" y="1234440"/>
            <a:ext cx="0" cy="192024"/>
          </a:xfrm>
          <a:prstGeom prst="line">
            <a:avLst/>
          </a:prstGeom>
          <a:noFill/>
          <a:ln w="12700">
            <a:solidFill>
              <a:srgbClr val="AAAAA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6" name="Shape 24"/>
          <p:cNvSpPr/>
          <p:nvPr/>
        </p:nvSpPr>
        <p:spPr>
          <a:xfrm>
            <a:off x="4992624" y="1234440"/>
            <a:ext cx="0" cy="192024"/>
          </a:xfrm>
          <a:prstGeom prst="line">
            <a:avLst/>
          </a:prstGeom>
          <a:noFill/>
          <a:ln w="12700">
            <a:solidFill>
              <a:srgbClr val="AAAAA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7" name="Shape 25"/>
          <p:cNvSpPr/>
          <p:nvPr/>
        </p:nvSpPr>
        <p:spPr>
          <a:xfrm>
            <a:off x="6400800" y="1234440"/>
            <a:ext cx="0" cy="192024"/>
          </a:xfrm>
          <a:prstGeom prst="line">
            <a:avLst/>
          </a:prstGeom>
          <a:noFill/>
          <a:ln w="12700">
            <a:solidFill>
              <a:srgbClr val="AAAAA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8" name="Shape 26"/>
          <p:cNvSpPr/>
          <p:nvPr/>
        </p:nvSpPr>
        <p:spPr>
          <a:xfrm>
            <a:off x="164592" y="2029968"/>
            <a:ext cx="1005840" cy="347472"/>
          </a:xfrm>
          <a:prstGeom prst="rect">
            <a:avLst/>
          </a:prstGeom>
          <a:solidFill>
            <a:srgbClr val="1E3A6E"/>
          </a:solidFill>
          <a:ln w="12700">
            <a:solidFill>
              <a:srgbClr val="1E3A6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9" name="Text 27"/>
          <p:cNvSpPr/>
          <p:nvPr/>
        </p:nvSpPr>
        <p:spPr>
          <a:xfrm>
            <a:off x="201168" y="2029968"/>
            <a:ext cx="932688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Foreman</a:t>
            </a:r>
            <a:endParaRPr lang="en-US" sz="1000" dirty="0"/>
          </a:p>
        </p:txBody>
      </p:sp>
      <p:sp>
        <p:nvSpPr>
          <p:cNvPr id="30" name="Shape 28"/>
          <p:cNvSpPr/>
          <p:nvPr/>
        </p:nvSpPr>
        <p:spPr>
          <a:xfrm>
            <a:off x="1243584" y="2029968"/>
            <a:ext cx="1005840" cy="347472"/>
          </a:xfrm>
          <a:prstGeom prst="rect">
            <a:avLst/>
          </a:prstGeom>
          <a:solidFill>
            <a:srgbClr val="1E3A6E"/>
          </a:solidFill>
          <a:ln w="12700">
            <a:solidFill>
              <a:srgbClr val="1E3A6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1" name="Text 29"/>
          <p:cNvSpPr/>
          <p:nvPr/>
        </p:nvSpPr>
        <p:spPr>
          <a:xfrm>
            <a:off x="1280160" y="2029968"/>
            <a:ext cx="932688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Foreman</a:t>
            </a:r>
            <a:endParaRPr lang="en-US" sz="1000" dirty="0"/>
          </a:p>
        </p:txBody>
      </p:sp>
      <p:sp>
        <p:nvSpPr>
          <p:cNvPr id="32" name="Shape 30"/>
          <p:cNvSpPr/>
          <p:nvPr/>
        </p:nvSpPr>
        <p:spPr>
          <a:xfrm>
            <a:off x="2322576" y="2029968"/>
            <a:ext cx="1005840" cy="347472"/>
          </a:xfrm>
          <a:prstGeom prst="rect">
            <a:avLst/>
          </a:prstGeom>
          <a:solidFill>
            <a:srgbClr val="1E3A6E"/>
          </a:solidFill>
          <a:ln w="12700">
            <a:solidFill>
              <a:srgbClr val="1E3A6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3" name="Text 31"/>
          <p:cNvSpPr/>
          <p:nvPr/>
        </p:nvSpPr>
        <p:spPr>
          <a:xfrm>
            <a:off x="2359152" y="2029968"/>
            <a:ext cx="932688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Foreman</a:t>
            </a:r>
            <a:endParaRPr lang="en-US" sz="1000" dirty="0"/>
          </a:p>
        </p:txBody>
      </p:sp>
      <p:sp>
        <p:nvSpPr>
          <p:cNvPr id="34" name="Shape 32"/>
          <p:cNvSpPr/>
          <p:nvPr/>
        </p:nvSpPr>
        <p:spPr>
          <a:xfrm>
            <a:off x="768096" y="1828800"/>
            <a:ext cx="0" cy="109728"/>
          </a:xfrm>
          <a:prstGeom prst="line">
            <a:avLst/>
          </a:prstGeom>
          <a:noFill/>
          <a:ln w="12700">
            <a:solidFill>
              <a:srgbClr val="AAAAA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5" name="Shape 33"/>
          <p:cNvSpPr/>
          <p:nvPr/>
        </p:nvSpPr>
        <p:spPr>
          <a:xfrm>
            <a:off x="667512" y="1938528"/>
            <a:ext cx="2157984" cy="0"/>
          </a:xfrm>
          <a:prstGeom prst="line">
            <a:avLst/>
          </a:prstGeom>
          <a:noFill/>
          <a:ln w="12700">
            <a:solidFill>
              <a:srgbClr val="AAAAA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6" name="Shape 34"/>
          <p:cNvSpPr/>
          <p:nvPr/>
        </p:nvSpPr>
        <p:spPr>
          <a:xfrm>
            <a:off x="667512" y="1938528"/>
            <a:ext cx="0" cy="91440"/>
          </a:xfrm>
          <a:prstGeom prst="line">
            <a:avLst/>
          </a:prstGeom>
          <a:noFill/>
          <a:ln w="12700">
            <a:solidFill>
              <a:srgbClr val="AAAAA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7" name="Shape 35"/>
          <p:cNvSpPr/>
          <p:nvPr/>
        </p:nvSpPr>
        <p:spPr>
          <a:xfrm>
            <a:off x="1746504" y="1938528"/>
            <a:ext cx="0" cy="91440"/>
          </a:xfrm>
          <a:prstGeom prst="line">
            <a:avLst/>
          </a:prstGeom>
          <a:noFill/>
          <a:ln w="12700">
            <a:solidFill>
              <a:srgbClr val="AAAAA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8" name="Shape 36"/>
          <p:cNvSpPr/>
          <p:nvPr/>
        </p:nvSpPr>
        <p:spPr>
          <a:xfrm>
            <a:off x="2825496" y="1938528"/>
            <a:ext cx="0" cy="91440"/>
          </a:xfrm>
          <a:prstGeom prst="line">
            <a:avLst/>
          </a:prstGeom>
          <a:noFill/>
          <a:ln w="12700">
            <a:solidFill>
              <a:srgbClr val="AAAAA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9" name="Shape 37"/>
          <p:cNvSpPr/>
          <p:nvPr/>
        </p:nvSpPr>
        <p:spPr>
          <a:xfrm>
            <a:off x="233172" y="2432304"/>
            <a:ext cx="868680" cy="274320"/>
          </a:xfrm>
          <a:prstGeom prst="rect">
            <a:avLst/>
          </a:prstGeom>
          <a:solidFill>
            <a:srgbClr val="EEEEEE"/>
          </a:solidFill>
          <a:ln w="12700">
            <a:solidFill>
              <a:srgbClr val="EEEEE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0" name="Text 38"/>
          <p:cNvSpPr/>
          <p:nvPr/>
        </p:nvSpPr>
        <p:spPr>
          <a:xfrm>
            <a:off x="269748" y="2432304"/>
            <a:ext cx="79552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1E3A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Carpenter</a:t>
            </a:r>
            <a:endParaRPr lang="en-US" sz="900" dirty="0"/>
          </a:p>
        </p:txBody>
      </p:sp>
      <p:sp>
        <p:nvSpPr>
          <p:cNvPr id="41" name="Shape 39"/>
          <p:cNvSpPr/>
          <p:nvPr/>
        </p:nvSpPr>
        <p:spPr>
          <a:xfrm>
            <a:off x="667512" y="2377440"/>
            <a:ext cx="0" cy="54864"/>
          </a:xfrm>
          <a:prstGeom prst="line">
            <a:avLst/>
          </a:prstGeom>
          <a:noFill/>
          <a:ln w="12700">
            <a:solidFill>
              <a:srgbClr val="AAAAA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2" name="Shape 40"/>
          <p:cNvSpPr/>
          <p:nvPr/>
        </p:nvSpPr>
        <p:spPr>
          <a:xfrm>
            <a:off x="233172" y="2761488"/>
            <a:ext cx="868680" cy="274320"/>
          </a:xfrm>
          <a:prstGeom prst="rect">
            <a:avLst/>
          </a:prstGeom>
          <a:solidFill>
            <a:srgbClr val="EEEEEE"/>
          </a:solidFill>
          <a:ln w="12700">
            <a:solidFill>
              <a:srgbClr val="EEEEE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3" name="Text 41"/>
          <p:cNvSpPr/>
          <p:nvPr/>
        </p:nvSpPr>
        <p:spPr>
          <a:xfrm>
            <a:off x="269748" y="2761488"/>
            <a:ext cx="79552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1E3A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Apprentice</a:t>
            </a:r>
            <a:endParaRPr lang="en-US" sz="900" dirty="0"/>
          </a:p>
        </p:txBody>
      </p:sp>
      <p:sp>
        <p:nvSpPr>
          <p:cNvPr id="44" name="Shape 42"/>
          <p:cNvSpPr/>
          <p:nvPr/>
        </p:nvSpPr>
        <p:spPr>
          <a:xfrm>
            <a:off x="667512" y="2706624"/>
            <a:ext cx="0" cy="54864"/>
          </a:xfrm>
          <a:prstGeom prst="line">
            <a:avLst/>
          </a:prstGeom>
          <a:noFill/>
          <a:ln w="12700">
            <a:solidFill>
              <a:srgbClr val="AAAAA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5" name="Shape 43"/>
          <p:cNvSpPr/>
          <p:nvPr/>
        </p:nvSpPr>
        <p:spPr>
          <a:xfrm>
            <a:off x="233172" y="3090672"/>
            <a:ext cx="868680" cy="274320"/>
          </a:xfrm>
          <a:prstGeom prst="rect">
            <a:avLst/>
          </a:prstGeom>
          <a:solidFill>
            <a:srgbClr val="EEEEEE"/>
          </a:solidFill>
          <a:ln w="12700">
            <a:solidFill>
              <a:srgbClr val="EEEEE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6" name="Text 44"/>
          <p:cNvSpPr/>
          <p:nvPr/>
        </p:nvSpPr>
        <p:spPr>
          <a:xfrm>
            <a:off x="269748" y="3090672"/>
            <a:ext cx="79552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1E3A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Apprentice</a:t>
            </a:r>
            <a:endParaRPr lang="en-US" sz="900" dirty="0"/>
          </a:p>
        </p:txBody>
      </p:sp>
      <p:sp>
        <p:nvSpPr>
          <p:cNvPr id="47" name="Shape 45"/>
          <p:cNvSpPr/>
          <p:nvPr/>
        </p:nvSpPr>
        <p:spPr>
          <a:xfrm>
            <a:off x="667512" y="3035808"/>
            <a:ext cx="0" cy="54864"/>
          </a:xfrm>
          <a:prstGeom prst="line">
            <a:avLst/>
          </a:prstGeom>
          <a:noFill/>
          <a:ln w="12700">
            <a:solidFill>
              <a:srgbClr val="AAAAA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8" name="Shape 46"/>
          <p:cNvSpPr/>
          <p:nvPr/>
        </p:nvSpPr>
        <p:spPr>
          <a:xfrm>
            <a:off x="1312164" y="2432304"/>
            <a:ext cx="868680" cy="274320"/>
          </a:xfrm>
          <a:prstGeom prst="rect">
            <a:avLst/>
          </a:prstGeom>
          <a:solidFill>
            <a:srgbClr val="EEEEEE"/>
          </a:solidFill>
          <a:ln w="12700">
            <a:solidFill>
              <a:srgbClr val="EEEEE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9" name="Text 47"/>
          <p:cNvSpPr/>
          <p:nvPr/>
        </p:nvSpPr>
        <p:spPr>
          <a:xfrm>
            <a:off x="1348740" y="2432304"/>
            <a:ext cx="79552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1E3A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Carpenter</a:t>
            </a:r>
            <a:endParaRPr lang="en-US" sz="900" dirty="0"/>
          </a:p>
        </p:txBody>
      </p:sp>
      <p:sp>
        <p:nvSpPr>
          <p:cNvPr id="50" name="Shape 48"/>
          <p:cNvSpPr/>
          <p:nvPr/>
        </p:nvSpPr>
        <p:spPr>
          <a:xfrm>
            <a:off x="1746504" y="2377440"/>
            <a:ext cx="0" cy="54864"/>
          </a:xfrm>
          <a:prstGeom prst="line">
            <a:avLst/>
          </a:prstGeom>
          <a:noFill/>
          <a:ln w="12700">
            <a:solidFill>
              <a:srgbClr val="AAAAA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1" name="Shape 49"/>
          <p:cNvSpPr/>
          <p:nvPr/>
        </p:nvSpPr>
        <p:spPr>
          <a:xfrm>
            <a:off x="1312164" y="2761488"/>
            <a:ext cx="868680" cy="274320"/>
          </a:xfrm>
          <a:prstGeom prst="rect">
            <a:avLst/>
          </a:prstGeom>
          <a:solidFill>
            <a:srgbClr val="EEEEEE"/>
          </a:solidFill>
          <a:ln w="12700">
            <a:solidFill>
              <a:srgbClr val="EEEEE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2" name="Text 50"/>
          <p:cNvSpPr/>
          <p:nvPr/>
        </p:nvSpPr>
        <p:spPr>
          <a:xfrm>
            <a:off x="1348740" y="2761488"/>
            <a:ext cx="79552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1E3A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Apprentice</a:t>
            </a:r>
            <a:endParaRPr lang="en-US" sz="900" dirty="0"/>
          </a:p>
        </p:txBody>
      </p:sp>
      <p:sp>
        <p:nvSpPr>
          <p:cNvPr id="53" name="Shape 51"/>
          <p:cNvSpPr/>
          <p:nvPr/>
        </p:nvSpPr>
        <p:spPr>
          <a:xfrm>
            <a:off x="1746504" y="2706624"/>
            <a:ext cx="0" cy="54864"/>
          </a:xfrm>
          <a:prstGeom prst="line">
            <a:avLst/>
          </a:prstGeom>
          <a:noFill/>
          <a:ln w="12700">
            <a:solidFill>
              <a:srgbClr val="AAAAA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4" name="Shape 52"/>
          <p:cNvSpPr/>
          <p:nvPr/>
        </p:nvSpPr>
        <p:spPr>
          <a:xfrm>
            <a:off x="1312164" y="3090672"/>
            <a:ext cx="868680" cy="274320"/>
          </a:xfrm>
          <a:prstGeom prst="rect">
            <a:avLst/>
          </a:prstGeom>
          <a:solidFill>
            <a:srgbClr val="EEEEEE"/>
          </a:solidFill>
          <a:ln w="12700">
            <a:solidFill>
              <a:srgbClr val="EEEEE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5" name="Text 53"/>
          <p:cNvSpPr/>
          <p:nvPr/>
        </p:nvSpPr>
        <p:spPr>
          <a:xfrm>
            <a:off x="1348740" y="3090672"/>
            <a:ext cx="79552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1E3A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Apprentice</a:t>
            </a:r>
            <a:endParaRPr lang="en-US" sz="900" dirty="0"/>
          </a:p>
        </p:txBody>
      </p:sp>
      <p:sp>
        <p:nvSpPr>
          <p:cNvPr id="56" name="Shape 54"/>
          <p:cNvSpPr/>
          <p:nvPr/>
        </p:nvSpPr>
        <p:spPr>
          <a:xfrm>
            <a:off x="1746504" y="3035808"/>
            <a:ext cx="0" cy="54864"/>
          </a:xfrm>
          <a:prstGeom prst="line">
            <a:avLst/>
          </a:prstGeom>
          <a:noFill/>
          <a:ln w="12700">
            <a:solidFill>
              <a:srgbClr val="AAAAA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7" name="Shape 55"/>
          <p:cNvSpPr/>
          <p:nvPr/>
        </p:nvSpPr>
        <p:spPr>
          <a:xfrm>
            <a:off x="2391156" y="2432304"/>
            <a:ext cx="868680" cy="274320"/>
          </a:xfrm>
          <a:prstGeom prst="rect">
            <a:avLst/>
          </a:prstGeom>
          <a:solidFill>
            <a:srgbClr val="EEEEEE"/>
          </a:solidFill>
          <a:ln w="12700">
            <a:solidFill>
              <a:srgbClr val="EEEEE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8" name="Text 56"/>
          <p:cNvSpPr/>
          <p:nvPr/>
        </p:nvSpPr>
        <p:spPr>
          <a:xfrm>
            <a:off x="2427732" y="2432304"/>
            <a:ext cx="79552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1E3A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Carpenter</a:t>
            </a:r>
            <a:endParaRPr lang="en-US" sz="900" dirty="0"/>
          </a:p>
        </p:txBody>
      </p:sp>
      <p:sp>
        <p:nvSpPr>
          <p:cNvPr id="59" name="Shape 57"/>
          <p:cNvSpPr/>
          <p:nvPr/>
        </p:nvSpPr>
        <p:spPr>
          <a:xfrm>
            <a:off x="2825496" y="2377440"/>
            <a:ext cx="0" cy="54864"/>
          </a:xfrm>
          <a:prstGeom prst="line">
            <a:avLst/>
          </a:prstGeom>
          <a:noFill/>
          <a:ln w="12700">
            <a:solidFill>
              <a:srgbClr val="AAAAA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0" name="Shape 58"/>
          <p:cNvSpPr/>
          <p:nvPr/>
        </p:nvSpPr>
        <p:spPr>
          <a:xfrm>
            <a:off x="2391156" y="2761488"/>
            <a:ext cx="868680" cy="274320"/>
          </a:xfrm>
          <a:prstGeom prst="rect">
            <a:avLst/>
          </a:prstGeom>
          <a:solidFill>
            <a:srgbClr val="EEEEEE"/>
          </a:solidFill>
          <a:ln w="12700">
            <a:solidFill>
              <a:srgbClr val="EEEEE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1" name="Text 59"/>
          <p:cNvSpPr/>
          <p:nvPr/>
        </p:nvSpPr>
        <p:spPr>
          <a:xfrm>
            <a:off x="2427732" y="2761488"/>
            <a:ext cx="79552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1E3A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Apprentice</a:t>
            </a:r>
            <a:endParaRPr lang="en-US" sz="900" dirty="0"/>
          </a:p>
        </p:txBody>
      </p:sp>
      <p:sp>
        <p:nvSpPr>
          <p:cNvPr id="62" name="Shape 60"/>
          <p:cNvSpPr/>
          <p:nvPr/>
        </p:nvSpPr>
        <p:spPr>
          <a:xfrm>
            <a:off x="2825496" y="2706624"/>
            <a:ext cx="0" cy="54864"/>
          </a:xfrm>
          <a:prstGeom prst="line">
            <a:avLst/>
          </a:prstGeom>
          <a:noFill/>
          <a:ln w="12700">
            <a:solidFill>
              <a:srgbClr val="AAAAA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3" name="Shape 61"/>
          <p:cNvSpPr/>
          <p:nvPr/>
        </p:nvSpPr>
        <p:spPr>
          <a:xfrm>
            <a:off x="2391156" y="3090672"/>
            <a:ext cx="868680" cy="274320"/>
          </a:xfrm>
          <a:prstGeom prst="rect">
            <a:avLst/>
          </a:prstGeom>
          <a:solidFill>
            <a:srgbClr val="EEEEEE"/>
          </a:solidFill>
          <a:ln w="12700">
            <a:solidFill>
              <a:srgbClr val="EEEEE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4" name="Text 62"/>
          <p:cNvSpPr/>
          <p:nvPr/>
        </p:nvSpPr>
        <p:spPr>
          <a:xfrm>
            <a:off x="2427732" y="3090672"/>
            <a:ext cx="79552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1E3A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Apprentice</a:t>
            </a:r>
            <a:endParaRPr lang="en-US" sz="900" dirty="0"/>
          </a:p>
        </p:txBody>
      </p:sp>
      <p:sp>
        <p:nvSpPr>
          <p:cNvPr id="65" name="Shape 63"/>
          <p:cNvSpPr/>
          <p:nvPr/>
        </p:nvSpPr>
        <p:spPr>
          <a:xfrm>
            <a:off x="2825496" y="3035808"/>
            <a:ext cx="0" cy="54864"/>
          </a:xfrm>
          <a:prstGeom prst="line">
            <a:avLst/>
          </a:prstGeom>
          <a:noFill/>
          <a:ln w="12700">
            <a:solidFill>
              <a:srgbClr val="AAAAA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6" name="Shape 64"/>
          <p:cNvSpPr/>
          <p:nvPr/>
        </p:nvSpPr>
        <p:spPr>
          <a:xfrm>
            <a:off x="4389120" y="2029968"/>
            <a:ext cx="1207008" cy="347472"/>
          </a:xfrm>
          <a:prstGeom prst="rect">
            <a:avLst/>
          </a:prstGeom>
          <a:solidFill>
            <a:srgbClr val="EEEEEE"/>
          </a:solidFill>
          <a:ln w="12700">
            <a:solidFill>
              <a:srgbClr val="EEEEE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7" name="Text 65"/>
          <p:cNvSpPr/>
          <p:nvPr/>
        </p:nvSpPr>
        <p:spPr>
          <a:xfrm>
            <a:off x="4425696" y="2029968"/>
            <a:ext cx="1133856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1E3A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Admin</a:t>
            </a:r>
            <a:endParaRPr lang="en-US" sz="900" dirty="0"/>
          </a:p>
          <a:p>
            <a:pPr marL="0" indent="0" algn="ctr">
              <a:buNone/>
            </a:pPr>
            <a:r>
              <a:rPr lang="en-US" sz="900" b="1" dirty="0">
                <a:solidFill>
                  <a:srgbClr val="1E3A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Support</a:t>
            </a:r>
            <a:endParaRPr lang="en-US" sz="900" dirty="0"/>
          </a:p>
        </p:txBody>
      </p:sp>
      <p:sp>
        <p:nvSpPr>
          <p:cNvPr id="68" name="Shape 66"/>
          <p:cNvSpPr/>
          <p:nvPr/>
        </p:nvSpPr>
        <p:spPr>
          <a:xfrm>
            <a:off x="4992624" y="1828800"/>
            <a:ext cx="0" cy="201168"/>
          </a:xfrm>
          <a:prstGeom prst="line">
            <a:avLst/>
          </a:prstGeom>
          <a:noFill/>
          <a:ln w="12700">
            <a:solidFill>
              <a:srgbClr val="AAAAA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9" name="Shape 67"/>
          <p:cNvSpPr/>
          <p:nvPr/>
        </p:nvSpPr>
        <p:spPr>
          <a:xfrm>
            <a:off x="4389120" y="2432304"/>
            <a:ext cx="1207008" cy="347472"/>
          </a:xfrm>
          <a:prstGeom prst="rect">
            <a:avLst/>
          </a:prstGeom>
          <a:solidFill>
            <a:srgbClr val="EEEEEE"/>
          </a:solidFill>
          <a:ln w="12700">
            <a:solidFill>
              <a:srgbClr val="EEEEE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0" name="Text 68"/>
          <p:cNvSpPr/>
          <p:nvPr/>
        </p:nvSpPr>
        <p:spPr>
          <a:xfrm>
            <a:off x="4425696" y="2432304"/>
            <a:ext cx="1133856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1E3A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Bookkeeper</a:t>
            </a:r>
            <a:endParaRPr lang="en-US" sz="900" dirty="0"/>
          </a:p>
        </p:txBody>
      </p:sp>
      <p:sp>
        <p:nvSpPr>
          <p:cNvPr id="71" name="Shape 69"/>
          <p:cNvSpPr/>
          <p:nvPr/>
        </p:nvSpPr>
        <p:spPr>
          <a:xfrm>
            <a:off x="4992624" y="2377440"/>
            <a:ext cx="0" cy="54864"/>
          </a:xfrm>
          <a:prstGeom prst="line">
            <a:avLst/>
          </a:prstGeom>
          <a:noFill/>
          <a:ln w="12700">
            <a:solidFill>
              <a:srgbClr val="AAAAA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2" name="Shape 70"/>
          <p:cNvSpPr/>
          <p:nvPr/>
        </p:nvSpPr>
        <p:spPr>
          <a:xfrm>
            <a:off x="4992624" y="1828800"/>
            <a:ext cx="0" cy="201168"/>
          </a:xfrm>
          <a:prstGeom prst="line">
            <a:avLst/>
          </a:prstGeom>
          <a:noFill/>
          <a:ln w="12700">
            <a:solidFill>
              <a:srgbClr val="AAAAA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3" name="Shape 71"/>
          <p:cNvSpPr/>
          <p:nvPr/>
        </p:nvSpPr>
        <p:spPr>
          <a:xfrm>
            <a:off x="5797296" y="2029968"/>
            <a:ext cx="1207008" cy="347472"/>
          </a:xfrm>
          <a:prstGeom prst="rect">
            <a:avLst/>
          </a:prstGeom>
          <a:solidFill>
            <a:srgbClr val="EEEEEE"/>
          </a:solidFill>
          <a:ln w="12700">
            <a:solidFill>
              <a:srgbClr val="EEEEE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4" name="Text 72"/>
          <p:cNvSpPr/>
          <p:nvPr/>
        </p:nvSpPr>
        <p:spPr>
          <a:xfrm>
            <a:off x="5833872" y="2029968"/>
            <a:ext cx="1133856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1E3A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Social</a:t>
            </a:r>
            <a:endParaRPr lang="en-US" sz="900" dirty="0"/>
          </a:p>
        </p:txBody>
      </p:sp>
      <p:sp>
        <p:nvSpPr>
          <p:cNvPr id="75" name="Shape 73"/>
          <p:cNvSpPr/>
          <p:nvPr/>
        </p:nvSpPr>
        <p:spPr>
          <a:xfrm>
            <a:off x="6400800" y="1828800"/>
            <a:ext cx="0" cy="201168"/>
          </a:xfrm>
          <a:prstGeom prst="line">
            <a:avLst/>
          </a:prstGeom>
          <a:noFill/>
          <a:ln w="12700">
            <a:solidFill>
              <a:srgbClr val="AAAAA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6" name="Shape 74"/>
          <p:cNvSpPr/>
          <p:nvPr/>
        </p:nvSpPr>
        <p:spPr>
          <a:xfrm>
            <a:off x="5797296" y="2432304"/>
            <a:ext cx="1207008" cy="347472"/>
          </a:xfrm>
          <a:prstGeom prst="rect">
            <a:avLst/>
          </a:prstGeom>
          <a:solidFill>
            <a:srgbClr val="EEEEEE"/>
          </a:solidFill>
          <a:ln w="12700">
            <a:solidFill>
              <a:srgbClr val="EEEEE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7" name="Text 75"/>
          <p:cNvSpPr/>
          <p:nvPr/>
        </p:nvSpPr>
        <p:spPr>
          <a:xfrm>
            <a:off x="5833872" y="2432304"/>
            <a:ext cx="1133856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1E3A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Web</a:t>
            </a:r>
            <a:endParaRPr lang="en-US" sz="900" dirty="0"/>
          </a:p>
        </p:txBody>
      </p:sp>
      <p:sp>
        <p:nvSpPr>
          <p:cNvPr id="78" name="Shape 76"/>
          <p:cNvSpPr/>
          <p:nvPr/>
        </p:nvSpPr>
        <p:spPr>
          <a:xfrm>
            <a:off x="6400800" y="2377440"/>
            <a:ext cx="0" cy="54864"/>
          </a:xfrm>
          <a:prstGeom prst="line">
            <a:avLst/>
          </a:prstGeom>
          <a:noFill/>
          <a:ln w="12700">
            <a:solidFill>
              <a:srgbClr val="AAAAA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9" name="Shape 77"/>
          <p:cNvSpPr/>
          <p:nvPr/>
        </p:nvSpPr>
        <p:spPr>
          <a:xfrm>
            <a:off x="5797296" y="2834640"/>
            <a:ext cx="1207008" cy="347472"/>
          </a:xfrm>
          <a:prstGeom prst="rect">
            <a:avLst/>
          </a:prstGeom>
          <a:solidFill>
            <a:srgbClr val="EEEEEE"/>
          </a:solidFill>
          <a:ln w="12700">
            <a:solidFill>
              <a:srgbClr val="EEEEE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0" name="Text 78"/>
          <p:cNvSpPr/>
          <p:nvPr/>
        </p:nvSpPr>
        <p:spPr>
          <a:xfrm>
            <a:off x="5833872" y="2834640"/>
            <a:ext cx="1133856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1E3A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Copy Writer</a:t>
            </a:r>
            <a:endParaRPr lang="en-US" sz="900" dirty="0"/>
          </a:p>
        </p:txBody>
      </p:sp>
      <p:sp>
        <p:nvSpPr>
          <p:cNvPr id="81" name="Shape 79"/>
          <p:cNvSpPr/>
          <p:nvPr/>
        </p:nvSpPr>
        <p:spPr>
          <a:xfrm>
            <a:off x="6400800" y="2779776"/>
            <a:ext cx="0" cy="54864"/>
          </a:xfrm>
          <a:prstGeom prst="line">
            <a:avLst/>
          </a:prstGeom>
          <a:noFill/>
          <a:ln w="12700">
            <a:solidFill>
              <a:srgbClr val="AAAAA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2" name="Shape 80"/>
          <p:cNvSpPr/>
          <p:nvPr/>
        </p:nvSpPr>
        <p:spPr>
          <a:xfrm>
            <a:off x="6400800" y="1828800"/>
            <a:ext cx="0" cy="201168"/>
          </a:xfrm>
          <a:prstGeom prst="line">
            <a:avLst/>
          </a:prstGeom>
          <a:noFill/>
          <a:ln w="12700">
            <a:solidFill>
              <a:srgbClr val="AAAAA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1E3A6E"/>
          </a:solidFill>
          <a:ln w="12700">
            <a:solidFill>
              <a:srgbClr val="1E3A6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64592" cy="685800"/>
          </a:xfrm>
          <a:prstGeom prst="rect">
            <a:avLst/>
          </a:prstGeom>
          <a:solidFill>
            <a:srgbClr val="F07C1A"/>
          </a:solidFill>
          <a:ln w="12700">
            <a:solidFill>
              <a:srgbClr val="F07C1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320040" y="0"/>
            <a:ext cx="859536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Example 3 — Trades Business: Small, Medium and Large</a:t>
            </a:r>
            <a:endParaRPr lang="en-US" sz="2000" dirty="0"/>
          </a:p>
        </p:txBody>
      </p:sp>
      <p:sp>
        <p:nvSpPr>
          <p:cNvPr id="5" name="Text 3"/>
          <p:cNvSpPr/>
          <p:nvPr/>
        </p:nvSpPr>
        <p:spPr>
          <a:xfrm>
            <a:off x="0" y="4892040"/>
            <a:ext cx="9144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dirty="0">
                <a:solidFill>
                  <a:srgbClr val="AAAA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BusinessMaximiserCoaching.com.au  |  Building Strong Profitable Businesses</a:t>
            </a:r>
            <a:endParaRPr lang="en-US" sz="800" dirty="0"/>
          </a:p>
        </p:txBody>
      </p:sp>
      <p:sp>
        <p:nvSpPr>
          <p:cNvPr id="6" name="Shape 4"/>
          <p:cNvSpPr/>
          <p:nvPr/>
        </p:nvSpPr>
        <p:spPr>
          <a:xfrm>
            <a:off x="182880" y="749808"/>
            <a:ext cx="2834640" cy="4069080"/>
          </a:xfrm>
          <a:prstGeom prst="rect">
            <a:avLst/>
          </a:prstGeom>
          <a:solidFill>
            <a:srgbClr val="F7F7F7"/>
          </a:solidFill>
          <a:ln w="12700">
            <a:solidFill>
              <a:srgbClr val="DDDDD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Shape 5"/>
          <p:cNvSpPr/>
          <p:nvPr/>
        </p:nvSpPr>
        <p:spPr>
          <a:xfrm>
            <a:off x="182880" y="749808"/>
            <a:ext cx="2834640" cy="329184"/>
          </a:xfrm>
          <a:prstGeom prst="rect">
            <a:avLst/>
          </a:prstGeom>
          <a:solidFill>
            <a:srgbClr val="F07C1A"/>
          </a:solidFill>
          <a:ln w="12700">
            <a:solidFill>
              <a:srgbClr val="F07C1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256032" y="749808"/>
            <a:ext cx="2688336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TEAM STRUCTURE — SMALL</a:t>
            </a:r>
            <a:endParaRPr lang="en-US" sz="900" dirty="0"/>
          </a:p>
        </p:txBody>
      </p:sp>
      <p:sp>
        <p:nvSpPr>
          <p:cNvPr id="9" name="Shape 7"/>
          <p:cNvSpPr/>
          <p:nvPr/>
        </p:nvSpPr>
        <p:spPr>
          <a:xfrm>
            <a:off x="3154680" y="749808"/>
            <a:ext cx="2834640" cy="4069080"/>
          </a:xfrm>
          <a:prstGeom prst="rect">
            <a:avLst/>
          </a:prstGeom>
          <a:solidFill>
            <a:srgbClr val="F7F7F7"/>
          </a:solidFill>
          <a:ln w="12700">
            <a:solidFill>
              <a:srgbClr val="DDDDD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Shape 8"/>
          <p:cNvSpPr/>
          <p:nvPr/>
        </p:nvSpPr>
        <p:spPr>
          <a:xfrm>
            <a:off x="3154680" y="749808"/>
            <a:ext cx="2834640" cy="329184"/>
          </a:xfrm>
          <a:prstGeom prst="rect">
            <a:avLst/>
          </a:prstGeom>
          <a:solidFill>
            <a:srgbClr val="F07C1A"/>
          </a:solidFill>
          <a:ln w="12700">
            <a:solidFill>
              <a:srgbClr val="F07C1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3227832" y="749808"/>
            <a:ext cx="2688336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TEAM STRUCTURE — MEDIUM</a:t>
            </a:r>
            <a:endParaRPr lang="en-US" sz="900" dirty="0"/>
          </a:p>
        </p:txBody>
      </p:sp>
      <p:sp>
        <p:nvSpPr>
          <p:cNvPr id="12" name="Shape 10"/>
          <p:cNvSpPr/>
          <p:nvPr/>
        </p:nvSpPr>
        <p:spPr>
          <a:xfrm>
            <a:off x="6126480" y="749808"/>
            <a:ext cx="2834640" cy="4069080"/>
          </a:xfrm>
          <a:prstGeom prst="rect">
            <a:avLst/>
          </a:prstGeom>
          <a:solidFill>
            <a:srgbClr val="F7F7F7"/>
          </a:solidFill>
          <a:ln w="12700">
            <a:solidFill>
              <a:srgbClr val="DDDDD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Shape 11"/>
          <p:cNvSpPr/>
          <p:nvPr/>
        </p:nvSpPr>
        <p:spPr>
          <a:xfrm>
            <a:off x="6126480" y="749808"/>
            <a:ext cx="2834640" cy="329184"/>
          </a:xfrm>
          <a:prstGeom prst="rect">
            <a:avLst/>
          </a:prstGeom>
          <a:solidFill>
            <a:srgbClr val="F07C1A"/>
          </a:solidFill>
          <a:ln w="12700">
            <a:solidFill>
              <a:srgbClr val="F07C1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6199632" y="749808"/>
            <a:ext cx="2688336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TEAM STRUCTURE — LARGE</a:t>
            </a:r>
            <a:endParaRPr lang="en-US" sz="900" dirty="0"/>
          </a:p>
        </p:txBody>
      </p:sp>
      <p:sp>
        <p:nvSpPr>
          <p:cNvPr id="15" name="Shape 13"/>
          <p:cNvSpPr/>
          <p:nvPr/>
        </p:nvSpPr>
        <p:spPr>
          <a:xfrm>
            <a:off x="1143000" y="1170432"/>
            <a:ext cx="914400" cy="310896"/>
          </a:xfrm>
          <a:prstGeom prst="rect">
            <a:avLst/>
          </a:prstGeom>
          <a:solidFill>
            <a:srgbClr val="1E3A6E"/>
          </a:solidFill>
          <a:ln w="12700">
            <a:solidFill>
              <a:srgbClr val="1E3A6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Text 14"/>
          <p:cNvSpPr/>
          <p:nvPr/>
        </p:nvSpPr>
        <p:spPr>
          <a:xfrm>
            <a:off x="1179576" y="1170432"/>
            <a:ext cx="841248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Directors</a:t>
            </a:r>
            <a:endParaRPr lang="en-US" sz="1000" dirty="0"/>
          </a:p>
        </p:txBody>
      </p:sp>
      <p:sp>
        <p:nvSpPr>
          <p:cNvPr id="17" name="Shape 15"/>
          <p:cNvSpPr/>
          <p:nvPr/>
        </p:nvSpPr>
        <p:spPr>
          <a:xfrm>
            <a:off x="274320" y="1682496"/>
            <a:ext cx="1234440" cy="310896"/>
          </a:xfrm>
          <a:prstGeom prst="rect">
            <a:avLst/>
          </a:prstGeom>
          <a:solidFill>
            <a:srgbClr val="1E3A6E"/>
          </a:solidFill>
          <a:ln w="12700">
            <a:solidFill>
              <a:srgbClr val="1E3A6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8" name="Text 16"/>
          <p:cNvSpPr/>
          <p:nvPr/>
        </p:nvSpPr>
        <p:spPr>
          <a:xfrm>
            <a:off x="310896" y="1682496"/>
            <a:ext cx="1161288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Ops Manager</a:t>
            </a:r>
            <a:endParaRPr lang="en-US" sz="900" dirty="0"/>
          </a:p>
        </p:txBody>
      </p:sp>
      <p:sp>
        <p:nvSpPr>
          <p:cNvPr id="19" name="Shape 17"/>
          <p:cNvSpPr/>
          <p:nvPr/>
        </p:nvSpPr>
        <p:spPr>
          <a:xfrm>
            <a:off x="1664208" y="1682496"/>
            <a:ext cx="1234440" cy="310896"/>
          </a:xfrm>
          <a:prstGeom prst="rect">
            <a:avLst/>
          </a:prstGeom>
          <a:solidFill>
            <a:srgbClr val="1E3A6E"/>
          </a:solidFill>
          <a:ln w="12700">
            <a:solidFill>
              <a:srgbClr val="1E3A6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0" name="Text 18"/>
          <p:cNvSpPr/>
          <p:nvPr/>
        </p:nvSpPr>
        <p:spPr>
          <a:xfrm>
            <a:off x="1700784" y="1682496"/>
            <a:ext cx="1161288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Office Manager</a:t>
            </a:r>
            <a:endParaRPr lang="en-US" sz="900" dirty="0"/>
          </a:p>
        </p:txBody>
      </p:sp>
      <p:sp>
        <p:nvSpPr>
          <p:cNvPr id="21" name="Shape 19"/>
          <p:cNvSpPr/>
          <p:nvPr/>
        </p:nvSpPr>
        <p:spPr>
          <a:xfrm>
            <a:off x="1600200" y="1481328"/>
            <a:ext cx="0" cy="109728"/>
          </a:xfrm>
          <a:prstGeom prst="line">
            <a:avLst/>
          </a:prstGeom>
          <a:noFill/>
          <a:ln w="12700">
            <a:solidFill>
              <a:srgbClr val="AAAAA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2" name="Shape 20"/>
          <p:cNvSpPr/>
          <p:nvPr/>
        </p:nvSpPr>
        <p:spPr>
          <a:xfrm>
            <a:off x="891540" y="1591056"/>
            <a:ext cx="1389888" cy="0"/>
          </a:xfrm>
          <a:prstGeom prst="line">
            <a:avLst/>
          </a:prstGeom>
          <a:noFill/>
          <a:ln w="12700">
            <a:solidFill>
              <a:srgbClr val="AAAAA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3" name="Shape 21"/>
          <p:cNvSpPr/>
          <p:nvPr/>
        </p:nvSpPr>
        <p:spPr>
          <a:xfrm>
            <a:off x="891540" y="1591056"/>
            <a:ext cx="0" cy="91440"/>
          </a:xfrm>
          <a:prstGeom prst="line">
            <a:avLst/>
          </a:prstGeom>
          <a:noFill/>
          <a:ln w="12700">
            <a:solidFill>
              <a:srgbClr val="AAAAA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4" name="Shape 22"/>
          <p:cNvSpPr/>
          <p:nvPr/>
        </p:nvSpPr>
        <p:spPr>
          <a:xfrm>
            <a:off x="2281428" y="1591056"/>
            <a:ext cx="0" cy="91440"/>
          </a:xfrm>
          <a:prstGeom prst="line">
            <a:avLst/>
          </a:prstGeom>
          <a:noFill/>
          <a:ln w="12700">
            <a:solidFill>
              <a:srgbClr val="AAAAA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5" name="Shape 23"/>
          <p:cNvSpPr/>
          <p:nvPr/>
        </p:nvSpPr>
        <p:spPr>
          <a:xfrm>
            <a:off x="274320" y="2176272"/>
            <a:ext cx="1234440" cy="310896"/>
          </a:xfrm>
          <a:prstGeom prst="rect">
            <a:avLst/>
          </a:prstGeom>
          <a:solidFill>
            <a:srgbClr val="EEEEEE"/>
          </a:solidFill>
          <a:ln w="12700">
            <a:solidFill>
              <a:srgbClr val="EEEEE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6" name="Text 24"/>
          <p:cNvSpPr/>
          <p:nvPr/>
        </p:nvSpPr>
        <p:spPr>
          <a:xfrm>
            <a:off x="310896" y="2176272"/>
            <a:ext cx="1161288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1E3A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Tradesmen x4</a:t>
            </a:r>
            <a:endParaRPr lang="en-US" sz="900" dirty="0"/>
          </a:p>
        </p:txBody>
      </p:sp>
      <p:sp>
        <p:nvSpPr>
          <p:cNvPr id="27" name="Shape 25"/>
          <p:cNvSpPr/>
          <p:nvPr/>
        </p:nvSpPr>
        <p:spPr>
          <a:xfrm>
            <a:off x="891540" y="1993392"/>
            <a:ext cx="0" cy="182880"/>
          </a:xfrm>
          <a:prstGeom prst="line">
            <a:avLst/>
          </a:prstGeom>
          <a:noFill/>
          <a:ln w="12700">
            <a:solidFill>
              <a:srgbClr val="AAAAA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8" name="Shape 26"/>
          <p:cNvSpPr/>
          <p:nvPr/>
        </p:nvSpPr>
        <p:spPr>
          <a:xfrm>
            <a:off x="1664208" y="2176272"/>
            <a:ext cx="1234440" cy="310896"/>
          </a:xfrm>
          <a:prstGeom prst="rect">
            <a:avLst/>
          </a:prstGeom>
          <a:solidFill>
            <a:srgbClr val="EEEEEE"/>
          </a:solidFill>
          <a:ln w="12700">
            <a:solidFill>
              <a:srgbClr val="EEEEE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9" name="Text 27"/>
          <p:cNvSpPr/>
          <p:nvPr/>
        </p:nvSpPr>
        <p:spPr>
          <a:xfrm>
            <a:off x="1700784" y="2176272"/>
            <a:ext cx="1161288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1E3A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Accounts Assistant</a:t>
            </a:r>
            <a:endParaRPr lang="en-US" sz="900" dirty="0"/>
          </a:p>
        </p:txBody>
      </p:sp>
      <p:sp>
        <p:nvSpPr>
          <p:cNvPr id="30" name="Shape 28"/>
          <p:cNvSpPr/>
          <p:nvPr/>
        </p:nvSpPr>
        <p:spPr>
          <a:xfrm>
            <a:off x="2281428" y="1993392"/>
            <a:ext cx="0" cy="182880"/>
          </a:xfrm>
          <a:prstGeom prst="line">
            <a:avLst/>
          </a:prstGeom>
          <a:noFill/>
          <a:ln w="12700">
            <a:solidFill>
              <a:srgbClr val="AAAAA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1" name="Shape 29"/>
          <p:cNvSpPr/>
          <p:nvPr/>
        </p:nvSpPr>
        <p:spPr>
          <a:xfrm>
            <a:off x="274320" y="2670048"/>
            <a:ext cx="1234440" cy="310896"/>
          </a:xfrm>
          <a:prstGeom prst="rect">
            <a:avLst/>
          </a:prstGeom>
          <a:solidFill>
            <a:srgbClr val="EEEEEE"/>
          </a:solidFill>
          <a:ln w="12700">
            <a:solidFill>
              <a:srgbClr val="EEEEE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2" name="Text 30"/>
          <p:cNvSpPr/>
          <p:nvPr/>
        </p:nvSpPr>
        <p:spPr>
          <a:xfrm>
            <a:off x="310896" y="2670048"/>
            <a:ext cx="1161288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1E3A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Apprentices x2</a:t>
            </a:r>
            <a:endParaRPr lang="en-US" sz="900" dirty="0"/>
          </a:p>
        </p:txBody>
      </p:sp>
      <p:sp>
        <p:nvSpPr>
          <p:cNvPr id="33" name="Shape 31"/>
          <p:cNvSpPr/>
          <p:nvPr/>
        </p:nvSpPr>
        <p:spPr>
          <a:xfrm>
            <a:off x="891540" y="2487168"/>
            <a:ext cx="0" cy="182880"/>
          </a:xfrm>
          <a:prstGeom prst="line">
            <a:avLst/>
          </a:prstGeom>
          <a:noFill/>
          <a:ln w="12700">
            <a:solidFill>
              <a:srgbClr val="AAAAA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4" name="Shape 32"/>
          <p:cNvSpPr/>
          <p:nvPr/>
        </p:nvSpPr>
        <p:spPr>
          <a:xfrm>
            <a:off x="4069080" y="1170432"/>
            <a:ext cx="1005840" cy="310896"/>
          </a:xfrm>
          <a:prstGeom prst="rect">
            <a:avLst/>
          </a:prstGeom>
          <a:solidFill>
            <a:srgbClr val="1E3A6E"/>
          </a:solidFill>
          <a:ln w="12700">
            <a:solidFill>
              <a:srgbClr val="1E3A6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5" name="Text 33"/>
          <p:cNvSpPr/>
          <p:nvPr/>
        </p:nvSpPr>
        <p:spPr>
          <a:xfrm>
            <a:off x="4105656" y="1170432"/>
            <a:ext cx="932688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Directors</a:t>
            </a:r>
            <a:endParaRPr lang="en-US" sz="1000" dirty="0"/>
          </a:p>
        </p:txBody>
      </p:sp>
      <p:sp>
        <p:nvSpPr>
          <p:cNvPr id="36" name="Shape 34"/>
          <p:cNvSpPr/>
          <p:nvPr/>
        </p:nvSpPr>
        <p:spPr>
          <a:xfrm>
            <a:off x="4069080" y="1627632"/>
            <a:ext cx="1005840" cy="310896"/>
          </a:xfrm>
          <a:prstGeom prst="rect">
            <a:avLst/>
          </a:prstGeom>
          <a:solidFill>
            <a:srgbClr val="1E3A6E"/>
          </a:solidFill>
          <a:ln w="12700">
            <a:solidFill>
              <a:srgbClr val="1E3A6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7" name="Text 35"/>
          <p:cNvSpPr/>
          <p:nvPr/>
        </p:nvSpPr>
        <p:spPr>
          <a:xfrm>
            <a:off x="4105656" y="1627632"/>
            <a:ext cx="932688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General</a:t>
            </a:r>
            <a:endParaRPr lang="en-US" sz="900" dirty="0"/>
          </a:p>
          <a:p>
            <a:pPr marL="0" indent="0" algn="ctr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Manager</a:t>
            </a:r>
            <a:endParaRPr lang="en-US" sz="900" dirty="0"/>
          </a:p>
        </p:txBody>
      </p:sp>
      <p:sp>
        <p:nvSpPr>
          <p:cNvPr id="38" name="Shape 36"/>
          <p:cNvSpPr/>
          <p:nvPr/>
        </p:nvSpPr>
        <p:spPr>
          <a:xfrm>
            <a:off x="4572000" y="1481328"/>
            <a:ext cx="0" cy="146304"/>
          </a:xfrm>
          <a:prstGeom prst="line">
            <a:avLst/>
          </a:prstGeom>
          <a:noFill/>
          <a:ln w="12700">
            <a:solidFill>
              <a:srgbClr val="AAAAA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9" name="Shape 37"/>
          <p:cNvSpPr/>
          <p:nvPr/>
        </p:nvSpPr>
        <p:spPr>
          <a:xfrm>
            <a:off x="3227832" y="2103120"/>
            <a:ext cx="621792" cy="310896"/>
          </a:xfrm>
          <a:prstGeom prst="rect">
            <a:avLst/>
          </a:prstGeom>
          <a:solidFill>
            <a:srgbClr val="1E3A6E"/>
          </a:solidFill>
          <a:ln w="12700">
            <a:solidFill>
              <a:srgbClr val="1E3A6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0" name="Text 38"/>
          <p:cNvSpPr/>
          <p:nvPr/>
        </p:nvSpPr>
        <p:spPr>
          <a:xfrm>
            <a:off x="3264408" y="2103120"/>
            <a:ext cx="5486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Mktg</a:t>
            </a:r>
            <a:endParaRPr lang="en-US" sz="800" dirty="0"/>
          </a:p>
          <a:p>
            <a:pPr marL="0" indent="0" algn="ctr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Assist</a:t>
            </a:r>
            <a:endParaRPr lang="en-US" sz="800" dirty="0"/>
          </a:p>
        </p:txBody>
      </p:sp>
      <p:sp>
        <p:nvSpPr>
          <p:cNvPr id="41" name="Shape 39"/>
          <p:cNvSpPr/>
          <p:nvPr/>
        </p:nvSpPr>
        <p:spPr>
          <a:xfrm>
            <a:off x="3922776" y="2103120"/>
            <a:ext cx="621792" cy="310896"/>
          </a:xfrm>
          <a:prstGeom prst="rect">
            <a:avLst/>
          </a:prstGeom>
          <a:solidFill>
            <a:srgbClr val="1E3A6E"/>
          </a:solidFill>
          <a:ln w="12700">
            <a:solidFill>
              <a:srgbClr val="1E3A6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2" name="Text 40"/>
          <p:cNvSpPr/>
          <p:nvPr/>
        </p:nvSpPr>
        <p:spPr>
          <a:xfrm>
            <a:off x="3959352" y="2103120"/>
            <a:ext cx="5486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Estimator</a:t>
            </a:r>
            <a:endParaRPr lang="en-US" sz="800" dirty="0"/>
          </a:p>
        </p:txBody>
      </p:sp>
      <p:sp>
        <p:nvSpPr>
          <p:cNvPr id="43" name="Shape 41"/>
          <p:cNvSpPr/>
          <p:nvPr/>
        </p:nvSpPr>
        <p:spPr>
          <a:xfrm>
            <a:off x="4617720" y="2103120"/>
            <a:ext cx="621792" cy="310896"/>
          </a:xfrm>
          <a:prstGeom prst="rect">
            <a:avLst/>
          </a:prstGeom>
          <a:solidFill>
            <a:srgbClr val="1E3A6E"/>
          </a:solidFill>
          <a:ln w="12700">
            <a:solidFill>
              <a:srgbClr val="1E3A6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4" name="Text 42"/>
          <p:cNvSpPr/>
          <p:nvPr/>
        </p:nvSpPr>
        <p:spPr>
          <a:xfrm>
            <a:off x="4654296" y="2103120"/>
            <a:ext cx="5486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Ops</a:t>
            </a:r>
            <a:endParaRPr lang="en-US" sz="800" dirty="0"/>
          </a:p>
          <a:p>
            <a:pPr marL="0" indent="0" algn="ctr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Manager</a:t>
            </a:r>
            <a:endParaRPr lang="en-US" sz="800" dirty="0"/>
          </a:p>
        </p:txBody>
      </p:sp>
      <p:sp>
        <p:nvSpPr>
          <p:cNvPr id="45" name="Shape 43"/>
          <p:cNvSpPr/>
          <p:nvPr/>
        </p:nvSpPr>
        <p:spPr>
          <a:xfrm>
            <a:off x="5312664" y="2103120"/>
            <a:ext cx="621792" cy="310896"/>
          </a:xfrm>
          <a:prstGeom prst="rect">
            <a:avLst/>
          </a:prstGeom>
          <a:solidFill>
            <a:srgbClr val="1E3A6E"/>
          </a:solidFill>
          <a:ln w="12700">
            <a:solidFill>
              <a:srgbClr val="1E3A6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6" name="Text 44"/>
          <p:cNvSpPr/>
          <p:nvPr/>
        </p:nvSpPr>
        <p:spPr>
          <a:xfrm>
            <a:off x="5349240" y="2103120"/>
            <a:ext cx="5486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Office</a:t>
            </a:r>
            <a:endParaRPr lang="en-US" sz="800" dirty="0"/>
          </a:p>
          <a:p>
            <a:pPr marL="0" indent="0" algn="ctr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Mgr</a:t>
            </a:r>
            <a:endParaRPr lang="en-US" sz="800" dirty="0"/>
          </a:p>
        </p:txBody>
      </p:sp>
      <p:sp>
        <p:nvSpPr>
          <p:cNvPr id="47" name="Shape 45"/>
          <p:cNvSpPr/>
          <p:nvPr/>
        </p:nvSpPr>
        <p:spPr>
          <a:xfrm>
            <a:off x="4572000" y="1938528"/>
            <a:ext cx="0" cy="109728"/>
          </a:xfrm>
          <a:prstGeom prst="line">
            <a:avLst/>
          </a:prstGeom>
          <a:noFill/>
          <a:ln w="12700">
            <a:solidFill>
              <a:srgbClr val="AAAAA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8" name="Shape 46"/>
          <p:cNvSpPr/>
          <p:nvPr/>
        </p:nvSpPr>
        <p:spPr>
          <a:xfrm>
            <a:off x="3538728" y="2048256"/>
            <a:ext cx="2084832" cy="0"/>
          </a:xfrm>
          <a:prstGeom prst="line">
            <a:avLst/>
          </a:prstGeom>
          <a:noFill/>
          <a:ln w="12700">
            <a:solidFill>
              <a:srgbClr val="AAAAA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9" name="Shape 47"/>
          <p:cNvSpPr/>
          <p:nvPr/>
        </p:nvSpPr>
        <p:spPr>
          <a:xfrm>
            <a:off x="3538728" y="2048256"/>
            <a:ext cx="0" cy="54864"/>
          </a:xfrm>
          <a:prstGeom prst="line">
            <a:avLst/>
          </a:prstGeom>
          <a:noFill/>
          <a:ln w="12700">
            <a:solidFill>
              <a:srgbClr val="AAAAA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0" name="Shape 48"/>
          <p:cNvSpPr/>
          <p:nvPr/>
        </p:nvSpPr>
        <p:spPr>
          <a:xfrm>
            <a:off x="4233672" y="2048256"/>
            <a:ext cx="0" cy="54864"/>
          </a:xfrm>
          <a:prstGeom prst="line">
            <a:avLst/>
          </a:prstGeom>
          <a:noFill/>
          <a:ln w="12700">
            <a:solidFill>
              <a:srgbClr val="AAAAA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1" name="Shape 49"/>
          <p:cNvSpPr/>
          <p:nvPr/>
        </p:nvSpPr>
        <p:spPr>
          <a:xfrm>
            <a:off x="4928616" y="2048256"/>
            <a:ext cx="0" cy="54864"/>
          </a:xfrm>
          <a:prstGeom prst="line">
            <a:avLst/>
          </a:prstGeom>
          <a:noFill/>
          <a:ln w="12700">
            <a:solidFill>
              <a:srgbClr val="AAAAA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2" name="Shape 50"/>
          <p:cNvSpPr/>
          <p:nvPr/>
        </p:nvSpPr>
        <p:spPr>
          <a:xfrm>
            <a:off x="5623560" y="2048256"/>
            <a:ext cx="0" cy="54864"/>
          </a:xfrm>
          <a:prstGeom prst="line">
            <a:avLst/>
          </a:prstGeom>
          <a:noFill/>
          <a:ln w="12700">
            <a:solidFill>
              <a:srgbClr val="AAAAA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3" name="Shape 51"/>
          <p:cNvSpPr/>
          <p:nvPr/>
        </p:nvSpPr>
        <p:spPr>
          <a:xfrm>
            <a:off x="4617720" y="2468880"/>
            <a:ext cx="621792" cy="310896"/>
          </a:xfrm>
          <a:prstGeom prst="rect">
            <a:avLst/>
          </a:prstGeom>
          <a:solidFill>
            <a:srgbClr val="EEEEEE"/>
          </a:solidFill>
          <a:ln w="12700">
            <a:solidFill>
              <a:srgbClr val="EEEEE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4" name="Text 52"/>
          <p:cNvSpPr/>
          <p:nvPr/>
        </p:nvSpPr>
        <p:spPr>
          <a:xfrm>
            <a:off x="4654296" y="2468880"/>
            <a:ext cx="5486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b="1" dirty="0">
                <a:solidFill>
                  <a:srgbClr val="1E3A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Foreman</a:t>
            </a:r>
            <a:endParaRPr lang="en-US" sz="800" dirty="0"/>
          </a:p>
        </p:txBody>
      </p:sp>
      <p:sp>
        <p:nvSpPr>
          <p:cNvPr id="55" name="Shape 53"/>
          <p:cNvSpPr/>
          <p:nvPr/>
        </p:nvSpPr>
        <p:spPr>
          <a:xfrm>
            <a:off x="4928616" y="2414016"/>
            <a:ext cx="0" cy="54864"/>
          </a:xfrm>
          <a:prstGeom prst="line">
            <a:avLst/>
          </a:prstGeom>
          <a:noFill/>
          <a:ln w="12700">
            <a:solidFill>
              <a:srgbClr val="AAAAA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6" name="Shape 54"/>
          <p:cNvSpPr/>
          <p:nvPr/>
        </p:nvSpPr>
        <p:spPr>
          <a:xfrm>
            <a:off x="4617720" y="2834640"/>
            <a:ext cx="621792" cy="310896"/>
          </a:xfrm>
          <a:prstGeom prst="rect">
            <a:avLst/>
          </a:prstGeom>
          <a:solidFill>
            <a:srgbClr val="EEEEEE"/>
          </a:solidFill>
          <a:ln w="12700">
            <a:solidFill>
              <a:srgbClr val="EEEEE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7" name="Text 55"/>
          <p:cNvSpPr/>
          <p:nvPr/>
        </p:nvSpPr>
        <p:spPr>
          <a:xfrm>
            <a:off x="4654296" y="2834640"/>
            <a:ext cx="5486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b="1" dirty="0">
                <a:solidFill>
                  <a:srgbClr val="1E3A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Tradesmen x8</a:t>
            </a:r>
            <a:endParaRPr lang="en-US" sz="800" dirty="0"/>
          </a:p>
        </p:txBody>
      </p:sp>
      <p:sp>
        <p:nvSpPr>
          <p:cNvPr id="58" name="Shape 56"/>
          <p:cNvSpPr/>
          <p:nvPr/>
        </p:nvSpPr>
        <p:spPr>
          <a:xfrm>
            <a:off x="4928616" y="2779776"/>
            <a:ext cx="0" cy="54864"/>
          </a:xfrm>
          <a:prstGeom prst="line">
            <a:avLst/>
          </a:prstGeom>
          <a:noFill/>
          <a:ln w="12700">
            <a:solidFill>
              <a:srgbClr val="AAAAA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9" name="Shape 57"/>
          <p:cNvSpPr/>
          <p:nvPr/>
        </p:nvSpPr>
        <p:spPr>
          <a:xfrm>
            <a:off x="4617720" y="3200400"/>
            <a:ext cx="621792" cy="310896"/>
          </a:xfrm>
          <a:prstGeom prst="rect">
            <a:avLst/>
          </a:prstGeom>
          <a:solidFill>
            <a:srgbClr val="EEEEEE"/>
          </a:solidFill>
          <a:ln w="12700">
            <a:solidFill>
              <a:srgbClr val="EEEEE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0" name="Text 58"/>
          <p:cNvSpPr/>
          <p:nvPr/>
        </p:nvSpPr>
        <p:spPr>
          <a:xfrm>
            <a:off x="4654296" y="3200400"/>
            <a:ext cx="5486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b="1" dirty="0">
                <a:solidFill>
                  <a:srgbClr val="1E3A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Apprentices x4</a:t>
            </a:r>
            <a:endParaRPr lang="en-US" sz="800" dirty="0"/>
          </a:p>
        </p:txBody>
      </p:sp>
      <p:sp>
        <p:nvSpPr>
          <p:cNvPr id="61" name="Shape 59"/>
          <p:cNvSpPr/>
          <p:nvPr/>
        </p:nvSpPr>
        <p:spPr>
          <a:xfrm>
            <a:off x="4928616" y="3145536"/>
            <a:ext cx="0" cy="54864"/>
          </a:xfrm>
          <a:prstGeom prst="line">
            <a:avLst/>
          </a:prstGeom>
          <a:noFill/>
          <a:ln w="12700">
            <a:solidFill>
              <a:srgbClr val="AAAAA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2" name="Shape 60"/>
          <p:cNvSpPr/>
          <p:nvPr/>
        </p:nvSpPr>
        <p:spPr>
          <a:xfrm>
            <a:off x="4928616" y="2414016"/>
            <a:ext cx="0" cy="54864"/>
          </a:xfrm>
          <a:prstGeom prst="line">
            <a:avLst/>
          </a:prstGeom>
          <a:noFill/>
          <a:ln w="12700">
            <a:solidFill>
              <a:srgbClr val="AAAAA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3" name="Shape 61"/>
          <p:cNvSpPr/>
          <p:nvPr/>
        </p:nvSpPr>
        <p:spPr>
          <a:xfrm>
            <a:off x="5312664" y="2468880"/>
            <a:ext cx="621792" cy="310896"/>
          </a:xfrm>
          <a:prstGeom prst="rect">
            <a:avLst/>
          </a:prstGeom>
          <a:solidFill>
            <a:srgbClr val="EEEEEE"/>
          </a:solidFill>
          <a:ln w="12700">
            <a:solidFill>
              <a:srgbClr val="EEEEE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4" name="Text 62"/>
          <p:cNvSpPr/>
          <p:nvPr/>
        </p:nvSpPr>
        <p:spPr>
          <a:xfrm>
            <a:off x="5349240" y="2468880"/>
            <a:ext cx="5486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b="1" dirty="0">
                <a:solidFill>
                  <a:srgbClr val="1E3A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Accounts</a:t>
            </a:r>
            <a:endParaRPr lang="en-US" sz="800" dirty="0"/>
          </a:p>
          <a:p>
            <a:pPr marL="0" indent="0" algn="ctr">
              <a:buNone/>
            </a:pPr>
            <a:r>
              <a:rPr lang="en-US" sz="800" b="1" dirty="0">
                <a:solidFill>
                  <a:srgbClr val="1E3A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Assist</a:t>
            </a:r>
            <a:endParaRPr lang="en-US" sz="800" dirty="0"/>
          </a:p>
        </p:txBody>
      </p:sp>
      <p:sp>
        <p:nvSpPr>
          <p:cNvPr id="65" name="Shape 63"/>
          <p:cNvSpPr/>
          <p:nvPr/>
        </p:nvSpPr>
        <p:spPr>
          <a:xfrm>
            <a:off x="5623560" y="2414016"/>
            <a:ext cx="0" cy="54864"/>
          </a:xfrm>
          <a:prstGeom prst="line">
            <a:avLst/>
          </a:prstGeom>
          <a:noFill/>
          <a:ln w="12700">
            <a:solidFill>
              <a:srgbClr val="AAAAA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6" name="Shape 64"/>
          <p:cNvSpPr/>
          <p:nvPr/>
        </p:nvSpPr>
        <p:spPr>
          <a:xfrm>
            <a:off x="7040880" y="1170432"/>
            <a:ext cx="1005840" cy="310896"/>
          </a:xfrm>
          <a:prstGeom prst="rect">
            <a:avLst/>
          </a:prstGeom>
          <a:solidFill>
            <a:srgbClr val="1E3A6E"/>
          </a:solidFill>
          <a:ln w="12700">
            <a:solidFill>
              <a:srgbClr val="1E3A6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7" name="Text 65"/>
          <p:cNvSpPr/>
          <p:nvPr/>
        </p:nvSpPr>
        <p:spPr>
          <a:xfrm>
            <a:off x="7077456" y="1170432"/>
            <a:ext cx="932688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Directors</a:t>
            </a:r>
            <a:endParaRPr lang="en-US" sz="1000" dirty="0"/>
          </a:p>
        </p:txBody>
      </p:sp>
      <p:sp>
        <p:nvSpPr>
          <p:cNvPr id="68" name="Shape 66"/>
          <p:cNvSpPr/>
          <p:nvPr/>
        </p:nvSpPr>
        <p:spPr>
          <a:xfrm>
            <a:off x="7040880" y="1627632"/>
            <a:ext cx="1005840" cy="310896"/>
          </a:xfrm>
          <a:prstGeom prst="rect">
            <a:avLst/>
          </a:prstGeom>
          <a:solidFill>
            <a:srgbClr val="1E3A6E"/>
          </a:solidFill>
          <a:ln w="12700">
            <a:solidFill>
              <a:srgbClr val="1E3A6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9" name="Text 67"/>
          <p:cNvSpPr/>
          <p:nvPr/>
        </p:nvSpPr>
        <p:spPr>
          <a:xfrm>
            <a:off x="7077456" y="1627632"/>
            <a:ext cx="932688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General</a:t>
            </a:r>
            <a:endParaRPr lang="en-US" sz="900" dirty="0"/>
          </a:p>
          <a:p>
            <a:pPr marL="0" indent="0" algn="ctr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Manager</a:t>
            </a:r>
            <a:endParaRPr lang="en-US" sz="900" dirty="0"/>
          </a:p>
        </p:txBody>
      </p:sp>
      <p:sp>
        <p:nvSpPr>
          <p:cNvPr id="70" name="Shape 68"/>
          <p:cNvSpPr/>
          <p:nvPr/>
        </p:nvSpPr>
        <p:spPr>
          <a:xfrm>
            <a:off x="7543800" y="1481328"/>
            <a:ext cx="0" cy="146304"/>
          </a:xfrm>
          <a:prstGeom prst="line">
            <a:avLst/>
          </a:prstGeom>
          <a:noFill/>
          <a:ln w="12700">
            <a:solidFill>
              <a:srgbClr val="AAAAA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1" name="Shape 69"/>
          <p:cNvSpPr/>
          <p:nvPr/>
        </p:nvSpPr>
        <p:spPr>
          <a:xfrm>
            <a:off x="6199632" y="2103120"/>
            <a:ext cx="621792" cy="310896"/>
          </a:xfrm>
          <a:prstGeom prst="rect">
            <a:avLst/>
          </a:prstGeom>
          <a:solidFill>
            <a:srgbClr val="1E3A6E"/>
          </a:solidFill>
          <a:ln w="12700">
            <a:solidFill>
              <a:srgbClr val="1E3A6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2" name="Text 70"/>
          <p:cNvSpPr/>
          <p:nvPr/>
        </p:nvSpPr>
        <p:spPr>
          <a:xfrm>
            <a:off x="6236208" y="2103120"/>
            <a:ext cx="5486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Mktg</a:t>
            </a:r>
            <a:endParaRPr lang="en-US" sz="800" dirty="0"/>
          </a:p>
          <a:p>
            <a:pPr marL="0" indent="0" algn="ctr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Coord</a:t>
            </a:r>
            <a:endParaRPr lang="en-US" sz="800" dirty="0"/>
          </a:p>
        </p:txBody>
      </p:sp>
      <p:sp>
        <p:nvSpPr>
          <p:cNvPr id="73" name="Shape 71"/>
          <p:cNvSpPr/>
          <p:nvPr/>
        </p:nvSpPr>
        <p:spPr>
          <a:xfrm>
            <a:off x="6894576" y="2103120"/>
            <a:ext cx="621792" cy="310896"/>
          </a:xfrm>
          <a:prstGeom prst="rect">
            <a:avLst/>
          </a:prstGeom>
          <a:solidFill>
            <a:srgbClr val="1E3A6E"/>
          </a:solidFill>
          <a:ln w="12700">
            <a:solidFill>
              <a:srgbClr val="1E3A6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4" name="Text 72"/>
          <p:cNvSpPr/>
          <p:nvPr/>
        </p:nvSpPr>
        <p:spPr>
          <a:xfrm>
            <a:off x="6931152" y="2103120"/>
            <a:ext cx="5486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Estimator</a:t>
            </a:r>
            <a:endParaRPr lang="en-US" sz="800" dirty="0"/>
          </a:p>
        </p:txBody>
      </p:sp>
      <p:sp>
        <p:nvSpPr>
          <p:cNvPr id="75" name="Shape 73"/>
          <p:cNvSpPr/>
          <p:nvPr/>
        </p:nvSpPr>
        <p:spPr>
          <a:xfrm>
            <a:off x="7589520" y="2103120"/>
            <a:ext cx="621792" cy="310896"/>
          </a:xfrm>
          <a:prstGeom prst="rect">
            <a:avLst/>
          </a:prstGeom>
          <a:solidFill>
            <a:srgbClr val="1E3A6E"/>
          </a:solidFill>
          <a:ln w="12700">
            <a:solidFill>
              <a:srgbClr val="1E3A6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6" name="Text 74"/>
          <p:cNvSpPr/>
          <p:nvPr/>
        </p:nvSpPr>
        <p:spPr>
          <a:xfrm>
            <a:off x="7626096" y="2103120"/>
            <a:ext cx="5486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Ops</a:t>
            </a:r>
            <a:endParaRPr lang="en-US" sz="800" dirty="0"/>
          </a:p>
          <a:p>
            <a:pPr marL="0" indent="0" algn="ctr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Manager</a:t>
            </a:r>
            <a:endParaRPr lang="en-US" sz="800" dirty="0"/>
          </a:p>
        </p:txBody>
      </p:sp>
      <p:sp>
        <p:nvSpPr>
          <p:cNvPr id="77" name="Shape 75"/>
          <p:cNvSpPr/>
          <p:nvPr/>
        </p:nvSpPr>
        <p:spPr>
          <a:xfrm>
            <a:off x="8284464" y="2103120"/>
            <a:ext cx="621792" cy="310896"/>
          </a:xfrm>
          <a:prstGeom prst="rect">
            <a:avLst/>
          </a:prstGeom>
          <a:solidFill>
            <a:srgbClr val="1E3A6E"/>
          </a:solidFill>
          <a:ln w="12700">
            <a:solidFill>
              <a:srgbClr val="1E3A6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8" name="Text 76"/>
          <p:cNvSpPr/>
          <p:nvPr/>
        </p:nvSpPr>
        <p:spPr>
          <a:xfrm>
            <a:off x="8321040" y="2103120"/>
            <a:ext cx="5486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Office</a:t>
            </a:r>
            <a:endParaRPr lang="en-US" sz="800" dirty="0"/>
          </a:p>
          <a:p>
            <a:pPr marL="0" indent="0" algn="ctr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Mgr</a:t>
            </a:r>
            <a:endParaRPr lang="en-US" sz="800" dirty="0"/>
          </a:p>
        </p:txBody>
      </p:sp>
      <p:sp>
        <p:nvSpPr>
          <p:cNvPr id="79" name="Shape 77"/>
          <p:cNvSpPr/>
          <p:nvPr/>
        </p:nvSpPr>
        <p:spPr>
          <a:xfrm>
            <a:off x="7543800" y="1938528"/>
            <a:ext cx="0" cy="109728"/>
          </a:xfrm>
          <a:prstGeom prst="line">
            <a:avLst/>
          </a:prstGeom>
          <a:noFill/>
          <a:ln w="12700">
            <a:solidFill>
              <a:srgbClr val="AAAAA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0" name="Shape 78"/>
          <p:cNvSpPr/>
          <p:nvPr/>
        </p:nvSpPr>
        <p:spPr>
          <a:xfrm>
            <a:off x="6510528" y="2048256"/>
            <a:ext cx="2084832" cy="0"/>
          </a:xfrm>
          <a:prstGeom prst="line">
            <a:avLst/>
          </a:prstGeom>
          <a:noFill/>
          <a:ln w="12700">
            <a:solidFill>
              <a:srgbClr val="AAAAA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1" name="Shape 79"/>
          <p:cNvSpPr/>
          <p:nvPr/>
        </p:nvSpPr>
        <p:spPr>
          <a:xfrm>
            <a:off x="6510528" y="2048256"/>
            <a:ext cx="0" cy="54864"/>
          </a:xfrm>
          <a:prstGeom prst="line">
            <a:avLst/>
          </a:prstGeom>
          <a:noFill/>
          <a:ln w="12700">
            <a:solidFill>
              <a:srgbClr val="AAAAA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2" name="Shape 80"/>
          <p:cNvSpPr/>
          <p:nvPr/>
        </p:nvSpPr>
        <p:spPr>
          <a:xfrm>
            <a:off x="7205472" y="2048256"/>
            <a:ext cx="0" cy="54864"/>
          </a:xfrm>
          <a:prstGeom prst="line">
            <a:avLst/>
          </a:prstGeom>
          <a:noFill/>
          <a:ln w="12700">
            <a:solidFill>
              <a:srgbClr val="AAAAA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3" name="Shape 81"/>
          <p:cNvSpPr/>
          <p:nvPr/>
        </p:nvSpPr>
        <p:spPr>
          <a:xfrm>
            <a:off x="7900416" y="2048256"/>
            <a:ext cx="0" cy="54864"/>
          </a:xfrm>
          <a:prstGeom prst="line">
            <a:avLst/>
          </a:prstGeom>
          <a:noFill/>
          <a:ln w="12700">
            <a:solidFill>
              <a:srgbClr val="AAAAA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4" name="Shape 82"/>
          <p:cNvSpPr/>
          <p:nvPr/>
        </p:nvSpPr>
        <p:spPr>
          <a:xfrm>
            <a:off x="8595360" y="2048256"/>
            <a:ext cx="0" cy="54864"/>
          </a:xfrm>
          <a:prstGeom prst="line">
            <a:avLst/>
          </a:prstGeom>
          <a:noFill/>
          <a:ln w="12700">
            <a:solidFill>
              <a:srgbClr val="AAAAA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5" name="Shape 83"/>
          <p:cNvSpPr/>
          <p:nvPr/>
        </p:nvSpPr>
        <p:spPr>
          <a:xfrm>
            <a:off x="6894576" y="2468880"/>
            <a:ext cx="621792" cy="310896"/>
          </a:xfrm>
          <a:prstGeom prst="rect">
            <a:avLst/>
          </a:prstGeom>
          <a:solidFill>
            <a:srgbClr val="EEEEEE"/>
          </a:solidFill>
          <a:ln w="12700">
            <a:solidFill>
              <a:srgbClr val="EEEEE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6" name="Text 84"/>
          <p:cNvSpPr/>
          <p:nvPr/>
        </p:nvSpPr>
        <p:spPr>
          <a:xfrm>
            <a:off x="6931152" y="2468880"/>
            <a:ext cx="5486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b="1" dirty="0">
                <a:solidFill>
                  <a:srgbClr val="1E3A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Junior</a:t>
            </a:r>
            <a:endParaRPr lang="en-US" sz="800" dirty="0"/>
          </a:p>
          <a:p>
            <a:pPr marL="0" indent="0" algn="ctr">
              <a:buNone/>
            </a:pPr>
            <a:r>
              <a:rPr lang="en-US" sz="800" b="1" dirty="0">
                <a:solidFill>
                  <a:srgbClr val="1E3A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Estimator</a:t>
            </a:r>
            <a:endParaRPr lang="en-US" sz="800" dirty="0"/>
          </a:p>
        </p:txBody>
      </p:sp>
      <p:sp>
        <p:nvSpPr>
          <p:cNvPr id="87" name="Shape 85"/>
          <p:cNvSpPr/>
          <p:nvPr/>
        </p:nvSpPr>
        <p:spPr>
          <a:xfrm>
            <a:off x="7205472" y="2414016"/>
            <a:ext cx="0" cy="54864"/>
          </a:xfrm>
          <a:prstGeom prst="line">
            <a:avLst/>
          </a:prstGeom>
          <a:noFill/>
          <a:ln w="12700">
            <a:solidFill>
              <a:srgbClr val="AAAAA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8" name="Shape 86"/>
          <p:cNvSpPr/>
          <p:nvPr/>
        </p:nvSpPr>
        <p:spPr>
          <a:xfrm>
            <a:off x="7589520" y="2468880"/>
            <a:ext cx="621792" cy="310896"/>
          </a:xfrm>
          <a:prstGeom prst="rect">
            <a:avLst/>
          </a:prstGeom>
          <a:solidFill>
            <a:srgbClr val="EEEEEE"/>
          </a:solidFill>
          <a:ln w="12700">
            <a:solidFill>
              <a:srgbClr val="EEEEE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9" name="Text 87"/>
          <p:cNvSpPr/>
          <p:nvPr/>
        </p:nvSpPr>
        <p:spPr>
          <a:xfrm>
            <a:off x="7626096" y="2468880"/>
            <a:ext cx="5486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b="1" dirty="0">
                <a:solidFill>
                  <a:srgbClr val="1E3A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Foreman x3</a:t>
            </a:r>
            <a:endParaRPr lang="en-US" sz="800" dirty="0"/>
          </a:p>
        </p:txBody>
      </p:sp>
      <p:sp>
        <p:nvSpPr>
          <p:cNvPr id="90" name="Shape 88"/>
          <p:cNvSpPr/>
          <p:nvPr/>
        </p:nvSpPr>
        <p:spPr>
          <a:xfrm>
            <a:off x="7900416" y="2414016"/>
            <a:ext cx="0" cy="54864"/>
          </a:xfrm>
          <a:prstGeom prst="line">
            <a:avLst/>
          </a:prstGeom>
          <a:noFill/>
          <a:ln w="12700">
            <a:solidFill>
              <a:srgbClr val="AAAAA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1" name="Shape 89"/>
          <p:cNvSpPr/>
          <p:nvPr/>
        </p:nvSpPr>
        <p:spPr>
          <a:xfrm>
            <a:off x="7589520" y="2834640"/>
            <a:ext cx="621792" cy="310896"/>
          </a:xfrm>
          <a:prstGeom prst="rect">
            <a:avLst/>
          </a:prstGeom>
          <a:solidFill>
            <a:srgbClr val="EEEEEE"/>
          </a:solidFill>
          <a:ln w="12700">
            <a:solidFill>
              <a:srgbClr val="EEEEE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2" name="Text 90"/>
          <p:cNvSpPr/>
          <p:nvPr/>
        </p:nvSpPr>
        <p:spPr>
          <a:xfrm>
            <a:off x="7626096" y="2834640"/>
            <a:ext cx="5486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b="1" dirty="0">
                <a:solidFill>
                  <a:srgbClr val="1E3A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Tradesmen x15</a:t>
            </a:r>
            <a:endParaRPr lang="en-US" sz="800" dirty="0"/>
          </a:p>
        </p:txBody>
      </p:sp>
      <p:sp>
        <p:nvSpPr>
          <p:cNvPr id="93" name="Shape 91"/>
          <p:cNvSpPr/>
          <p:nvPr/>
        </p:nvSpPr>
        <p:spPr>
          <a:xfrm>
            <a:off x="7900416" y="2779776"/>
            <a:ext cx="0" cy="54864"/>
          </a:xfrm>
          <a:prstGeom prst="line">
            <a:avLst/>
          </a:prstGeom>
          <a:noFill/>
          <a:ln w="12700">
            <a:solidFill>
              <a:srgbClr val="AAAAA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4" name="Shape 92"/>
          <p:cNvSpPr/>
          <p:nvPr/>
        </p:nvSpPr>
        <p:spPr>
          <a:xfrm>
            <a:off x="7589520" y="3200400"/>
            <a:ext cx="621792" cy="310896"/>
          </a:xfrm>
          <a:prstGeom prst="rect">
            <a:avLst/>
          </a:prstGeom>
          <a:solidFill>
            <a:srgbClr val="EEEEEE"/>
          </a:solidFill>
          <a:ln w="12700">
            <a:solidFill>
              <a:srgbClr val="EEEEE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5" name="Text 93"/>
          <p:cNvSpPr/>
          <p:nvPr/>
        </p:nvSpPr>
        <p:spPr>
          <a:xfrm>
            <a:off x="7626096" y="3200400"/>
            <a:ext cx="5486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b="1" dirty="0">
                <a:solidFill>
                  <a:srgbClr val="1E3A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Apprentices x7</a:t>
            </a:r>
            <a:endParaRPr lang="en-US" sz="800" dirty="0"/>
          </a:p>
        </p:txBody>
      </p:sp>
      <p:sp>
        <p:nvSpPr>
          <p:cNvPr id="96" name="Shape 94"/>
          <p:cNvSpPr/>
          <p:nvPr/>
        </p:nvSpPr>
        <p:spPr>
          <a:xfrm>
            <a:off x="7900416" y="3145536"/>
            <a:ext cx="0" cy="54864"/>
          </a:xfrm>
          <a:prstGeom prst="line">
            <a:avLst/>
          </a:prstGeom>
          <a:noFill/>
          <a:ln w="12700">
            <a:solidFill>
              <a:srgbClr val="AAAAA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7" name="Shape 95"/>
          <p:cNvSpPr/>
          <p:nvPr/>
        </p:nvSpPr>
        <p:spPr>
          <a:xfrm>
            <a:off x="7900416" y="2414016"/>
            <a:ext cx="0" cy="54864"/>
          </a:xfrm>
          <a:prstGeom prst="line">
            <a:avLst/>
          </a:prstGeom>
          <a:noFill/>
          <a:ln w="12700">
            <a:solidFill>
              <a:srgbClr val="AAAAA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8" name="Shape 96"/>
          <p:cNvSpPr/>
          <p:nvPr/>
        </p:nvSpPr>
        <p:spPr>
          <a:xfrm>
            <a:off x="8284464" y="2468880"/>
            <a:ext cx="621792" cy="310896"/>
          </a:xfrm>
          <a:prstGeom prst="rect">
            <a:avLst/>
          </a:prstGeom>
          <a:solidFill>
            <a:srgbClr val="EEEEEE"/>
          </a:solidFill>
          <a:ln w="12700">
            <a:solidFill>
              <a:srgbClr val="EEEEE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9" name="Text 97"/>
          <p:cNvSpPr/>
          <p:nvPr/>
        </p:nvSpPr>
        <p:spPr>
          <a:xfrm>
            <a:off x="8321040" y="2468880"/>
            <a:ext cx="5486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b="1" dirty="0">
                <a:solidFill>
                  <a:srgbClr val="1E3A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Accounts</a:t>
            </a:r>
            <a:endParaRPr lang="en-US" sz="800" dirty="0"/>
          </a:p>
          <a:p>
            <a:pPr marL="0" indent="0" algn="ctr">
              <a:buNone/>
            </a:pPr>
            <a:r>
              <a:rPr lang="en-US" sz="800" b="1" dirty="0">
                <a:solidFill>
                  <a:srgbClr val="1E3A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Assist</a:t>
            </a:r>
            <a:endParaRPr lang="en-US" sz="800" dirty="0"/>
          </a:p>
        </p:txBody>
      </p:sp>
      <p:sp>
        <p:nvSpPr>
          <p:cNvPr id="100" name="Shape 98"/>
          <p:cNvSpPr/>
          <p:nvPr/>
        </p:nvSpPr>
        <p:spPr>
          <a:xfrm>
            <a:off x="8595360" y="2414016"/>
            <a:ext cx="0" cy="54864"/>
          </a:xfrm>
          <a:prstGeom prst="line">
            <a:avLst/>
          </a:prstGeom>
          <a:noFill/>
          <a:ln w="12700">
            <a:solidFill>
              <a:srgbClr val="AAAAA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1" name="Shape 99"/>
          <p:cNvSpPr/>
          <p:nvPr/>
        </p:nvSpPr>
        <p:spPr>
          <a:xfrm>
            <a:off x="8284464" y="2834640"/>
            <a:ext cx="621792" cy="310896"/>
          </a:xfrm>
          <a:prstGeom prst="rect">
            <a:avLst/>
          </a:prstGeom>
          <a:solidFill>
            <a:srgbClr val="EEEEEE"/>
          </a:solidFill>
          <a:ln w="12700">
            <a:solidFill>
              <a:srgbClr val="EEEEE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2" name="Text 100"/>
          <p:cNvSpPr/>
          <p:nvPr/>
        </p:nvSpPr>
        <p:spPr>
          <a:xfrm>
            <a:off x="8321040" y="2834640"/>
            <a:ext cx="5486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b="1" dirty="0">
                <a:solidFill>
                  <a:srgbClr val="1E3A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Receptionist</a:t>
            </a:r>
            <a:endParaRPr lang="en-US" sz="800" dirty="0"/>
          </a:p>
        </p:txBody>
      </p:sp>
      <p:sp>
        <p:nvSpPr>
          <p:cNvPr id="103" name="Shape 101"/>
          <p:cNvSpPr/>
          <p:nvPr/>
        </p:nvSpPr>
        <p:spPr>
          <a:xfrm>
            <a:off x="8595360" y="2779776"/>
            <a:ext cx="0" cy="54864"/>
          </a:xfrm>
          <a:prstGeom prst="line">
            <a:avLst/>
          </a:prstGeom>
          <a:noFill/>
          <a:ln w="12700">
            <a:solidFill>
              <a:srgbClr val="AAAAA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4" name="Shape 102"/>
          <p:cNvSpPr/>
          <p:nvPr/>
        </p:nvSpPr>
        <p:spPr>
          <a:xfrm>
            <a:off x="8595360" y="2414016"/>
            <a:ext cx="0" cy="54864"/>
          </a:xfrm>
          <a:prstGeom prst="line">
            <a:avLst/>
          </a:prstGeom>
          <a:noFill/>
          <a:ln w="12700">
            <a:solidFill>
              <a:srgbClr val="AAAAA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E3A6E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18ABB70-8C3B-4BA9-30BA-FDC6D69E29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>
            <a:extLst>
              <a:ext uri="{FF2B5EF4-FFF2-40B4-BE49-F238E27FC236}">
                <a16:creationId xmlns:a16="http://schemas.microsoft.com/office/drawing/2014/main" id="{394AC19E-F212-47B7-7797-30CE3D40E2DC}"/>
              </a:ext>
            </a:extLst>
          </p:cNvPr>
          <p:cNvSpPr/>
          <p:nvPr/>
        </p:nvSpPr>
        <p:spPr>
          <a:xfrm>
            <a:off x="0" y="0"/>
            <a:ext cx="9144000" cy="91440"/>
          </a:xfrm>
          <a:prstGeom prst="rect">
            <a:avLst/>
          </a:prstGeom>
          <a:solidFill>
            <a:srgbClr val="F07C1A"/>
          </a:solidFill>
          <a:ln w="12700">
            <a:solidFill>
              <a:srgbClr val="F07C1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 1">
            <a:extLst>
              <a:ext uri="{FF2B5EF4-FFF2-40B4-BE49-F238E27FC236}">
                <a16:creationId xmlns:a16="http://schemas.microsoft.com/office/drawing/2014/main" id="{70449C3E-CC8F-8071-16CF-9DA44222DCBF}"/>
              </a:ext>
            </a:extLst>
          </p:cNvPr>
          <p:cNvSpPr/>
          <p:nvPr/>
        </p:nvSpPr>
        <p:spPr>
          <a:xfrm>
            <a:off x="457200" y="1645920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kern="0" spc="500" dirty="0">
                <a:solidFill>
                  <a:srgbClr val="F07C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BLOCK 3</a:t>
            </a:r>
            <a:endParaRPr lang="en-US" sz="1300" dirty="0"/>
          </a:p>
        </p:txBody>
      </p:sp>
      <p:sp>
        <p:nvSpPr>
          <p:cNvPr id="4" name="Text 2">
            <a:extLst>
              <a:ext uri="{FF2B5EF4-FFF2-40B4-BE49-F238E27FC236}">
                <a16:creationId xmlns:a16="http://schemas.microsoft.com/office/drawing/2014/main" id="{A1575005-8613-AE27-A9E8-BFDF753FF23B}"/>
              </a:ext>
            </a:extLst>
          </p:cNvPr>
          <p:cNvSpPr/>
          <p:nvPr/>
        </p:nvSpPr>
        <p:spPr>
          <a:xfrm>
            <a:off x="457200" y="2057400"/>
            <a:ext cx="8229600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Org Charts with Outcomes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161173872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822960"/>
          </a:xfrm>
          <a:prstGeom prst="rect">
            <a:avLst/>
          </a:prstGeom>
          <a:solidFill>
            <a:srgbClr val="1E3A6E"/>
          </a:solidFill>
          <a:ln w="12700">
            <a:solidFill>
              <a:srgbClr val="1E3A6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64592" cy="822960"/>
          </a:xfrm>
          <a:prstGeom prst="rect">
            <a:avLst/>
          </a:prstGeom>
          <a:solidFill>
            <a:srgbClr val="F07C1A"/>
          </a:solidFill>
          <a:ln w="12700">
            <a:solidFill>
              <a:srgbClr val="F07C1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320040" y="0"/>
            <a:ext cx="859536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Boxes and Lines Are Not Enough — Add the Outcomes</a:t>
            </a:r>
            <a:endParaRPr lang="en-US" sz="2200" dirty="0"/>
          </a:p>
        </p:txBody>
      </p:sp>
      <p:sp>
        <p:nvSpPr>
          <p:cNvPr id="5" name="Text 3"/>
          <p:cNvSpPr/>
          <p:nvPr/>
        </p:nvSpPr>
        <p:spPr>
          <a:xfrm>
            <a:off x="0" y="4892040"/>
            <a:ext cx="9144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dirty="0">
                <a:solidFill>
                  <a:srgbClr val="CCCC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BusinessMaximiserCoaching.com.au  |  Building Strong Profitable Businesses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365760" y="960120"/>
            <a:ext cx="8412480" cy="3749040"/>
          </a:xfrm>
          <a:prstGeom prst="rect">
            <a:avLst/>
          </a:prstGeom>
          <a:noFill/>
          <a:ln/>
        </p:spPr>
        <p:txBody>
          <a:bodyPr wrap="square" lIns="0" tIns="127000" rIns="0" bIns="0" rtlCol="0" anchor="t"/>
          <a:lstStyle/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7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Each role on your chart should have 2 to 4 measurable outcomes attached</a:t>
            </a:r>
            <a:endParaRPr lang="en-US" sz="17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7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Outcomes answer: what does good performance look like in numbers?</a:t>
            </a:r>
            <a:endParaRPr lang="en-US" sz="17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700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Example — Office Manager:</a:t>
            </a:r>
            <a:endParaRPr lang="en-US" sz="17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7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All invoices raised within 24 hours of job completion</a:t>
            </a:r>
            <a:endParaRPr lang="en-US" sz="17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7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Weekly cashflow forecast produced every Monday</a:t>
            </a:r>
            <a:endParaRPr lang="en-US" sz="17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7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100% of client follow-up calls completed within 48 hours</a:t>
            </a:r>
            <a:endParaRPr lang="en-US" sz="17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700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outcome becomes the KPI in the position description (Session 3)</a:t>
            </a:r>
            <a:endParaRPr lang="en-US" sz="17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1E3A6E"/>
          </a:solidFill>
          <a:ln w="12700">
            <a:solidFill>
              <a:srgbClr val="1E3A6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64592" cy="685800"/>
          </a:xfrm>
          <a:prstGeom prst="rect">
            <a:avLst/>
          </a:prstGeom>
          <a:solidFill>
            <a:srgbClr val="F07C1A"/>
          </a:solidFill>
          <a:ln w="12700">
            <a:solidFill>
              <a:srgbClr val="F07C1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320040" y="0"/>
            <a:ext cx="859536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Organisational Chart with Outcomes — Typical Trade / Service Business</a:t>
            </a:r>
            <a:endParaRPr lang="en-US" sz="1700" dirty="0"/>
          </a:p>
        </p:txBody>
      </p:sp>
      <p:sp>
        <p:nvSpPr>
          <p:cNvPr id="5" name="Text 3"/>
          <p:cNvSpPr/>
          <p:nvPr/>
        </p:nvSpPr>
        <p:spPr>
          <a:xfrm>
            <a:off x="0" y="4956048"/>
            <a:ext cx="91440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00" dirty="0">
                <a:solidFill>
                  <a:srgbClr val="CCCC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BusinessMaximiserCoaching.com.au  |  Building Strong Profitable Businesses</a:t>
            </a:r>
            <a:endParaRPr lang="en-US" sz="700" dirty="0"/>
          </a:p>
        </p:txBody>
      </p:sp>
      <p:sp>
        <p:nvSpPr>
          <p:cNvPr id="6" name="Shape 4"/>
          <p:cNvSpPr/>
          <p:nvPr/>
        </p:nvSpPr>
        <p:spPr>
          <a:xfrm>
            <a:off x="2468880" y="749808"/>
            <a:ext cx="4206240" cy="1115568"/>
          </a:xfrm>
          <a:prstGeom prst="rect">
            <a:avLst/>
          </a:prstGeom>
          <a:solidFill>
            <a:srgbClr val="F2F2F2"/>
          </a:solidFill>
          <a:ln w="12700">
            <a:solidFill>
              <a:srgbClr val="1E3A6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Shape 5"/>
          <p:cNvSpPr/>
          <p:nvPr/>
        </p:nvSpPr>
        <p:spPr>
          <a:xfrm>
            <a:off x="2468880" y="749808"/>
            <a:ext cx="4206240" cy="274320"/>
          </a:xfrm>
          <a:prstGeom prst="rect">
            <a:avLst/>
          </a:prstGeom>
          <a:solidFill>
            <a:srgbClr val="1E3A6E"/>
          </a:solidFill>
          <a:ln w="12700">
            <a:solidFill>
              <a:srgbClr val="1E3A6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2523744" y="758952"/>
            <a:ext cx="409651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Managing Director / Owner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2514600" y="1042416"/>
            <a:ext cx="2048256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650" b="1" dirty="0">
                <a:solidFill>
                  <a:srgbClr val="1E3A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Main Roles</a:t>
            </a:r>
            <a:endParaRPr lang="en-US" sz="650" dirty="0"/>
          </a:p>
        </p:txBody>
      </p:sp>
      <p:sp>
        <p:nvSpPr>
          <p:cNvPr id="10" name="Text 8"/>
          <p:cNvSpPr/>
          <p:nvPr/>
        </p:nvSpPr>
        <p:spPr>
          <a:xfrm>
            <a:off x="4608576" y="1042416"/>
            <a:ext cx="2048256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650" b="1" dirty="0">
                <a:solidFill>
                  <a:srgbClr val="1E3A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 Outcomes</a:t>
            </a:r>
            <a:endParaRPr lang="en-US" sz="650" dirty="0"/>
          </a:p>
        </p:txBody>
      </p:sp>
      <p:sp>
        <p:nvSpPr>
          <p:cNvPr id="11" name="Shape 9"/>
          <p:cNvSpPr/>
          <p:nvPr/>
        </p:nvSpPr>
        <p:spPr>
          <a:xfrm>
            <a:off x="4581144" y="1042416"/>
            <a:ext cx="0" cy="804672"/>
          </a:xfrm>
          <a:prstGeom prst="line">
            <a:avLst/>
          </a:prstGeom>
          <a:noFill/>
          <a:ln w="12700">
            <a:solidFill>
              <a:srgbClr val="CCCCC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Text 10"/>
          <p:cNvSpPr/>
          <p:nvPr/>
        </p:nvSpPr>
        <p:spPr>
          <a:xfrm>
            <a:off x="2514600" y="1207008"/>
            <a:ext cx="2048256" cy="12070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65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▸  General Management</a:t>
            </a:r>
            <a:endParaRPr lang="en-US" sz="650" dirty="0"/>
          </a:p>
        </p:txBody>
      </p:sp>
      <p:sp>
        <p:nvSpPr>
          <p:cNvPr id="13" name="Text 11"/>
          <p:cNvSpPr/>
          <p:nvPr/>
        </p:nvSpPr>
        <p:spPr>
          <a:xfrm>
            <a:off x="2514600" y="1327709"/>
            <a:ext cx="2048256" cy="12070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65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▸  Sales, Marketing &amp; Strategy</a:t>
            </a:r>
            <a:endParaRPr lang="en-US" sz="650" dirty="0"/>
          </a:p>
        </p:txBody>
      </p:sp>
      <p:sp>
        <p:nvSpPr>
          <p:cNvPr id="14" name="Text 12"/>
          <p:cNvSpPr/>
          <p:nvPr/>
        </p:nvSpPr>
        <p:spPr>
          <a:xfrm>
            <a:off x="2514600" y="1448410"/>
            <a:ext cx="2048256" cy="12070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65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▸  Team Leader</a:t>
            </a:r>
            <a:endParaRPr lang="en-US" sz="650" dirty="0"/>
          </a:p>
        </p:txBody>
      </p:sp>
      <p:sp>
        <p:nvSpPr>
          <p:cNvPr id="15" name="Text 13"/>
          <p:cNvSpPr/>
          <p:nvPr/>
        </p:nvSpPr>
        <p:spPr>
          <a:xfrm>
            <a:off x="4608576" y="1207008"/>
            <a:ext cx="2048256" cy="12070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65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▸  $X revenue/month at XX% gross profit</a:t>
            </a:r>
            <a:endParaRPr lang="en-US" sz="650" dirty="0"/>
          </a:p>
        </p:txBody>
      </p:sp>
      <p:sp>
        <p:nvSpPr>
          <p:cNvPr id="16" name="Text 14"/>
          <p:cNvSpPr/>
          <p:nvPr/>
        </p:nvSpPr>
        <p:spPr>
          <a:xfrm>
            <a:off x="4608576" y="1327709"/>
            <a:ext cx="2048256" cy="12070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65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▸  All team meetings held weekly without fail</a:t>
            </a:r>
            <a:endParaRPr lang="en-US" sz="650" dirty="0"/>
          </a:p>
        </p:txBody>
      </p:sp>
      <p:sp>
        <p:nvSpPr>
          <p:cNvPr id="17" name="Text 15"/>
          <p:cNvSpPr/>
          <p:nvPr/>
        </p:nvSpPr>
        <p:spPr>
          <a:xfrm>
            <a:off x="4608576" y="1448410"/>
            <a:ext cx="2048256" cy="12070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65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▸  X new client enquiries per week converted at XX%</a:t>
            </a:r>
            <a:endParaRPr lang="en-US" sz="650" dirty="0"/>
          </a:p>
        </p:txBody>
      </p:sp>
      <p:sp>
        <p:nvSpPr>
          <p:cNvPr id="18" name="Text 16"/>
          <p:cNvSpPr/>
          <p:nvPr/>
        </p:nvSpPr>
        <p:spPr>
          <a:xfrm>
            <a:off x="4608576" y="1569110"/>
            <a:ext cx="2048256" cy="12070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65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▸  Monthly P&amp;L reviewed and actioned within 5 days</a:t>
            </a:r>
            <a:endParaRPr lang="en-US" sz="650" dirty="0"/>
          </a:p>
        </p:txBody>
      </p:sp>
      <p:sp>
        <p:nvSpPr>
          <p:cNvPr id="19" name="Shape 17"/>
          <p:cNvSpPr/>
          <p:nvPr/>
        </p:nvSpPr>
        <p:spPr>
          <a:xfrm>
            <a:off x="4572000" y="1865376"/>
            <a:ext cx="0" cy="73152"/>
          </a:xfrm>
          <a:prstGeom prst="line">
            <a:avLst/>
          </a:prstGeom>
          <a:noFill/>
          <a:ln w="12700">
            <a:solidFill>
              <a:srgbClr val="AAAAA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0" name="Shape 18"/>
          <p:cNvSpPr/>
          <p:nvPr/>
        </p:nvSpPr>
        <p:spPr>
          <a:xfrm>
            <a:off x="1673352" y="1938528"/>
            <a:ext cx="5797296" cy="0"/>
          </a:xfrm>
          <a:prstGeom prst="line">
            <a:avLst/>
          </a:prstGeom>
          <a:noFill/>
          <a:ln w="12700">
            <a:solidFill>
              <a:srgbClr val="AAAAA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1" name="Shape 19"/>
          <p:cNvSpPr/>
          <p:nvPr/>
        </p:nvSpPr>
        <p:spPr>
          <a:xfrm>
            <a:off x="1673352" y="1938528"/>
            <a:ext cx="0" cy="73152"/>
          </a:xfrm>
          <a:prstGeom prst="line">
            <a:avLst/>
          </a:prstGeom>
          <a:noFill/>
          <a:ln w="12700">
            <a:solidFill>
              <a:srgbClr val="AAAAA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2" name="Shape 20"/>
          <p:cNvSpPr/>
          <p:nvPr/>
        </p:nvSpPr>
        <p:spPr>
          <a:xfrm>
            <a:off x="4572000" y="1938528"/>
            <a:ext cx="0" cy="73152"/>
          </a:xfrm>
          <a:prstGeom prst="line">
            <a:avLst/>
          </a:prstGeom>
          <a:noFill/>
          <a:ln w="12700">
            <a:solidFill>
              <a:srgbClr val="AAAAA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3" name="Shape 21"/>
          <p:cNvSpPr/>
          <p:nvPr/>
        </p:nvSpPr>
        <p:spPr>
          <a:xfrm>
            <a:off x="7470648" y="1938528"/>
            <a:ext cx="0" cy="73152"/>
          </a:xfrm>
          <a:prstGeom prst="line">
            <a:avLst/>
          </a:prstGeom>
          <a:noFill/>
          <a:ln w="12700">
            <a:solidFill>
              <a:srgbClr val="AAAAA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4" name="Shape 22"/>
          <p:cNvSpPr/>
          <p:nvPr/>
        </p:nvSpPr>
        <p:spPr>
          <a:xfrm>
            <a:off x="274320" y="2011680"/>
            <a:ext cx="2798064" cy="1261872"/>
          </a:xfrm>
          <a:prstGeom prst="rect">
            <a:avLst/>
          </a:prstGeom>
          <a:solidFill>
            <a:srgbClr val="F2F2F2"/>
          </a:solidFill>
          <a:ln w="12700">
            <a:solidFill>
              <a:srgbClr val="1E3A6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5" name="Shape 23"/>
          <p:cNvSpPr/>
          <p:nvPr/>
        </p:nvSpPr>
        <p:spPr>
          <a:xfrm>
            <a:off x="274320" y="2011680"/>
            <a:ext cx="2798064" cy="274320"/>
          </a:xfrm>
          <a:prstGeom prst="rect">
            <a:avLst/>
          </a:prstGeom>
          <a:solidFill>
            <a:srgbClr val="1E3A6E"/>
          </a:solidFill>
          <a:ln w="12700">
            <a:solidFill>
              <a:srgbClr val="1E3A6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6" name="Text 24"/>
          <p:cNvSpPr/>
          <p:nvPr/>
        </p:nvSpPr>
        <p:spPr>
          <a:xfrm>
            <a:off x="329184" y="2020824"/>
            <a:ext cx="268833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Operations Manager</a:t>
            </a:r>
            <a:endParaRPr lang="en-US" sz="850" dirty="0"/>
          </a:p>
        </p:txBody>
      </p:sp>
      <p:sp>
        <p:nvSpPr>
          <p:cNvPr id="27" name="Text 25"/>
          <p:cNvSpPr/>
          <p:nvPr/>
        </p:nvSpPr>
        <p:spPr>
          <a:xfrm>
            <a:off x="320040" y="2304288"/>
            <a:ext cx="1344168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650" b="1" dirty="0">
                <a:solidFill>
                  <a:srgbClr val="1E3A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Main Roles</a:t>
            </a:r>
            <a:endParaRPr lang="en-US" sz="650" dirty="0"/>
          </a:p>
        </p:txBody>
      </p:sp>
      <p:sp>
        <p:nvSpPr>
          <p:cNvPr id="28" name="Text 26"/>
          <p:cNvSpPr/>
          <p:nvPr/>
        </p:nvSpPr>
        <p:spPr>
          <a:xfrm>
            <a:off x="1709928" y="2304288"/>
            <a:ext cx="1344168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650" b="1" dirty="0">
                <a:solidFill>
                  <a:srgbClr val="1E3A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 Outcomes</a:t>
            </a:r>
            <a:endParaRPr lang="en-US" sz="650" dirty="0"/>
          </a:p>
        </p:txBody>
      </p:sp>
      <p:sp>
        <p:nvSpPr>
          <p:cNvPr id="29" name="Shape 27"/>
          <p:cNvSpPr/>
          <p:nvPr/>
        </p:nvSpPr>
        <p:spPr>
          <a:xfrm>
            <a:off x="1682496" y="2304288"/>
            <a:ext cx="0" cy="950976"/>
          </a:xfrm>
          <a:prstGeom prst="line">
            <a:avLst/>
          </a:prstGeom>
          <a:noFill/>
          <a:ln w="12700">
            <a:solidFill>
              <a:srgbClr val="CCCCC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0" name="Text 28"/>
          <p:cNvSpPr/>
          <p:nvPr/>
        </p:nvSpPr>
        <p:spPr>
          <a:xfrm>
            <a:off x="320040" y="2468880"/>
            <a:ext cx="1344168" cy="12070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65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▸  Job scheduling &amp; workflow</a:t>
            </a:r>
            <a:endParaRPr lang="en-US" sz="650" dirty="0"/>
          </a:p>
        </p:txBody>
      </p:sp>
      <p:sp>
        <p:nvSpPr>
          <p:cNvPr id="31" name="Text 29"/>
          <p:cNvSpPr/>
          <p:nvPr/>
        </p:nvSpPr>
        <p:spPr>
          <a:xfrm>
            <a:off x="320040" y="2589581"/>
            <a:ext cx="1344168" cy="12070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65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▸  Quality control</a:t>
            </a:r>
            <a:endParaRPr lang="en-US" sz="650" dirty="0"/>
          </a:p>
        </p:txBody>
      </p:sp>
      <p:sp>
        <p:nvSpPr>
          <p:cNvPr id="32" name="Text 30"/>
          <p:cNvSpPr/>
          <p:nvPr/>
        </p:nvSpPr>
        <p:spPr>
          <a:xfrm>
            <a:off x="320040" y="2710282"/>
            <a:ext cx="1344168" cy="12070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65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▸  Team supervision</a:t>
            </a:r>
            <a:endParaRPr lang="en-US" sz="650" dirty="0"/>
          </a:p>
        </p:txBody>
      </p:sp>
      <p:sp>
        <p:nvSpPr>
          <p:cNvPr id="33" name="Text 31"/>
          <p:cNvSpPr/>
          <p:nvPr/>
        </p:nvSpPr>
        <p:spPr>
          <a:xfrm>
            <a:off x="320040" y="2830982"/>
            <a:ext cx="1344168" cy="12070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65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▸  WHS compliance</a:t>
            </a:r>
            <a:endParaRPr lang="en-US" sz="650" dirty="0"/>
          </a:p>
        </p:txBody>
      </p:sp>
      <p:sp>
        <p:nvSpPr>
          <p:cNvPr id="34" name="Text 32"/>
          <p:cNvSpPr/>
          <p:nvPr/>
        </p:nvSpPr>
        <p:spPr>
          <a:xfrm>
            <a:off x="1709928" y="2468880"/>
            <a:ext cx="1344168" cy="12070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65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▸  100% of jobs delivered on time — zero missed deadlines</a:t>
            </a:r>
            <a:endParaRPr lang="en-US" sz="650" dirty="0"/>
          </a:p>
        </p:txBody>
      </p:sp>
      <p:sp>
        <p:nvSpPr>
          <p:cNvPr id="35" name="Text 33"/>
          <p:cNvSpPr/>
          <p:nvPr/>
        </p:nvSpPr>
        <p:spPr>
          <a:xfrm>
            <a:off x="1709928" y="2589581"/>
            <a:ext cx="1344168" cy="12070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65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▸  Rework rate below X% of total jobs</a:t>
            </a:r>
            <a:endParaRPr lang="en-US" sz="650" dirty="0"/>
          </a:p>
        </p:txBody>
      </p:sp>
      <p:sp>
        <p:nvSpPr>
          <p:cNvPr id="36" name="Text 34"/>
          <p:cNvSpPr/>
          <p:nvPr/>
        </p:nvSpPr>
        <p:spPr>
          <a:xfrm>
            <a:off x="1709928" y="2710282"/>
            <a:ext cx="1344168" cy="12070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65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▸  All WHS checklists completed before each job</a:t>
            </a:r>
            <a:endParaRPr lang="en-US" sz="650" dirty="0"/>
          </a:p>
        </p:txBody>
      </p:sp>
      <p:sp>
        <p:nvSpPr>
          <p:cNvPr id="37" name="Text 35"/>
          <p:cNvSpPr/>
          <p:nvPr/>
        </p:nvSpPr>
        <p:spPr>
          <a:xfrm>
            <a:off x="1709928" y="2830982"/>
            <a:ext cx="1344168" cy="12070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65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▸  Team productivity at XX% billable hours per week</a:t>
            </a:r>
            <a:endParaRPr lang="en-US" sz="650" dirty="0"/>
          </a:p>
        </p:txBody>
      </p:sp>
      <p:sp>
        <p:nvSpPr>
          <p:cNvPr id="38" name="Shape 36"/>
          <p:cNvSpPr/>
          <p:nvPr/>
        </p:nvSpPr>
        <p:spPr>
          <a:xfrm>
            <a:off x="3172968" y="2011680"/>
            <a:ext cx="2798064" cy="1261872"/>
          </a:xfrm>
          <a:prstGeom prst="rect">
            <a:avLst/>
          </a:prstGeom>
          <a:solidFill>
            <a:srgbClr val="F2F2F2"/>
          </a:solidFill>
          <a:ln w="12700">
            <a:solidFill>
              <a:srgbClr val="1E3A6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9" name="Shape 37"/>
          <p:cNvSpPr/>
          <p:nvPr/>
        </p:nvSpPr>
        <p:spPr>
          <a:xfrm>
            <a:off x="3172968" y="2011680"/>
            <a:ext cx="2798064" cy="274320"/>
          </a:xfrm>
          <a:prstGeom prst="rect">
            <a:avLst/>
          </a:prstGeom>
          <a:solidFill>
            <a:srgbClr val="1E3A6E"/>
          </a:solidFill>
          <a:ln w="12700">
            <a:solidFill>
              <a:srgbClr val="1E3A6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0" name="Text 38"/>
          <p:cNvSpPr/>
          <p:nvPr/>
        </p:nvSpPr>
        <p:spPr>
          <a:xfrm>
            <a:off x="3227832" y="2020824"/>
            <a:ext cx="268833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Sales / BDM</a:t>
            </a:r>
            <a:endParaRPr lang="en-US" sz="850" dirty="0"/>
          </a:p>
        </p:txBody>
      </p:sp>
      <p:sp>
        <p:nvSpPr>
          <p:cNvPr id="41" name="Text 39"/>
          <p:cNvSpPr/>
          <p:nvPr/>
        </p:nvSpPr>
        <p:spPr>
          <a:xfrm>
            <a:off x="3218688" y="2304288"/>
            <a:ext cx="1344168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650" b="1" dirty="0">
                <a:solidFill>
                  <a:srgbClr val="1E3A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Main Roles</a:t>
            </a:r>
            <a:endParaRPr lang="en-US" sz="650" dirty="0"/>
          </a:p>
        </p:txBody>
      </p:sp>
      <p:sp>
        <p:nvSpPr>
          <p:cNvPr id="42" name="Text 40"/>
          <p:cNvSpPr/>
          <p:nvPr/>
        </p:nvSpPr>
        <p:spPr>
          <a:xfrm>
            <a:off x="4608576" y="2304288"/>
            <a:ext cx="1344168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650" b="1" dirty="0">
                <a:solidFill>
                  <a:srgbClr val="1E3A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 Outcomes</a:t>
            </a:r>
            <a:endParaRPr lang="en-US" sz="650" dirty="0"/>
          </a:p>
        </p:txBody>
      </p:sp>
      <p:sp>
        <p:nvSpPr>
          <p:cNvPr id="43" name="Shape 41"/>
          <p:cNvSpPr/>
          <p:nvPr/>
        </p:nvSpPr>
        <p:spPr>
          <a:xfrm>
            <a:off x="4581144" y="2304288"/>
            <a:ext cx="0" cy="950976"/>
          </a:xfrm>
          <a:prstGeom prst="line">
            <a:avLst/>
          </a:prstGeom>
          <a:noFill/>
          <a:ln w="12700">
            <a:solidFill>
              <a:srgbClr val="CCCCC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4" name="Text 42"/>
          <p:cNvSpPr/>
          <p:nvPr/>
        </p:nvSpPr>
        <p:spPr>
          <a:xfrm>
            <a:off x="3218688" y="2468880"/>
            <a:ext cx="1344168" cy="12070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65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▸  Lead generation &amp; follow-up</a:t>
            </a:r>
            <a:endParaRPr lang="en-US" sz="650" dirty="0"/>
          </a:p>
        </p:txBody>
      </p:sp>
      <p:sp>
        <p:nvSpPr>
          <p:cNvPr id="45" name="Text 43"/>
          <p:cNvSpPr/>
          <p:nvPr/>
        </p:nvSpPr>
        <p:spPr>
          <a:xfrm>
            <a:off x="3218688" y="2589581"/>
            <a:ext cx="1344168" cy="12070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65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▸  Quoting &amp; proposals</a:t>
            </a:r>
            <a:endParaRPr lang="en-US" sz="650" dirty="0"/>
          </a:p>
        </p:txBody>
      </p:sp>
      <p:sp>
        <p:nvSpPr>
          <p:cNvPr id="46" name="Text 44"/>
          <p:cNvSpPr/>
          <p:nvPr/>
        </p:nvSpPr>
        <p:spPr>
          <a:xfrm>
            <a:off x="3218688" y="2710282"/>
            <a:ext cx="1344168" cy="12070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65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▸  Client relationship management</a:t>
            </a:r>
            <a:endParaRPr lang="en-US" sz="650" dirty="0"/>
          </a:p>
        </p:txBody>
      </p:sp>
      <p:sp>
        <p:nvSpPr>
          <p:cNvPr id="47" name="Text 45"/>
          <p:cNvSpPr/>
          <p:nvPr/>
        </p:nvSpPr>
        <p:spPr>
          <a:xfrm>
            <a:off x="4608576" y="2468880"/>
            <a:ext cx="1344168" cy="12070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65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▸  X quotes submitted per week</a:t>
            </a:r>
            <a:endParaRPr lang="en-US" sz="650" dirty="0"/>
          </a:p>
        </p:txBody>
      </p:sp>
      <p:sp>
        <p:nvSpPr>
          <p:cNvPr id="48" name="Text 46"/>
          <p:cNvSpPr/>
          <p:nvPr/>
        </p:nvSpPr>
        <p:spPr>
          <a:xfrm>
            <a:off x="4608576" y="2589581"/>
            <a:ext cx="1344168" cy="12070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65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▸  Quote-to-win conversion rate of XX%</a:t>
            </a:r>
            <a:endParaRPr lang="en-US" sz="650" dirty="0"/>
          </a:p>
        </p:txBody>
      </p:sp>
      <p:sp>
        <p:nvSpPr>
          <p:cNvPr id="49" name="Text 47"/>
          <p:cNvSpPr/>
          <p:nvPr/>
        </p:nvSpPr>
        <p:spPr>
          <a:xfrm>
            <a:off x="4608576" y="2710282"/>
            <a:ext cx="1344168" cy="12070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65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▸  Average job value of $X</a:t>
            </a:r>
            <a:endParaRPr lang="en-US" sz="650" dirty="0"/>
          </a:p>
        </p:txBody>
      </p:sp>
      <p:sp>
        <p:nvSpPr>
          <p:cNvPr id="50" name="Text 48"/>
          <p:cNvSpPr/>
          <p:nvPr/>
        </p:nvSpPr>
        <p:spPr>
          <a:xfrm>
            <a:off x="4608576" y="2830982"/>
            <a:ext cx="1344168" cy="12070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65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▸  Follow-up call made within 24 hours of every quote</a:t>
            </a:r>
            <a:endParaRPr lang="en-US" sz="650" dirty="0"/>
          </a:p>
        </p:txBody>
      </p:sp>
      <p:sp>
        <p:nvSpPr>
          <p:cNvPr id="51" name="Shape 49"/>
          <p:cNvSpPr/>
          <p:nvPr/>
        </p:nvSpPr>
        <p:spPr>
          <a:xfrm>
            <a:off x="6071616" y="2011680"/>
            <a:ext cx="2798064" cy="1261872"/>
          </a:xfrm>
          <a:prstGeom prst="rect">
            <a:avLst/>
          </a:prstGeom>
          <a:solidFill>
            <a:srgbClr val="F2F2F2"/>
          </a:solidFill>
          <a:ln w="12700">
            <a:solidFill>
              <a:srgbClr val="1E3A6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2" name="Shape 50"/>
          <p:cNvSpPr/>
          <p:nvPr/>
        </p:nvSpPr>
        <p:spPr>
          <a:xfrm>
            <a:off x="6071616" y="2011680"/>
            <a:ext cx="2798064" cy="274320"/>
          </a:xfrm>
          <a:prstGeom prst="rect">
            <a:avLst/>
          </a:prstGeom>
          <a:solidFill>
            <a:srgbClr val="1E3A6E"/>
          </a:solidFill>
          <a:ln w="12700">
            <a:solidFill>
              <a:srgbClr val="1E3A6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3" name="Text 51"/>
          <p:cNvSpPr/>
          <p:nvPr/>
        </p:nvSpPr>
        <p:spPr>
          <a:xfrm>
            <a:off x="6126480" y="2020824"/>
            <a:ext cx="268833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Office Manager / Admin</a:t>
            </a:r>
            <a:endParaRPr lang="en-US" sz="850" dirty="0"/>
          </a:p>
        </p:txBody>
      </p:sp>
      <p:sp>
        <p:nvSpPr>
          <p:cNvPr id="54" name="Text 52"/>
          <p:cNvSpPr/>
          <p:nvPr/>
        </p:nvSpPr>
        <p:spPr>
          <a:xfrm>
            <a:off x="6117336" y="2304288"/>
            <a:ext cx="1344168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650" b="1" dirty="0">
                <a:solidFill>
                  <a:srgbClr val="1E3A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Main Roles</a:t>
            </a:r>
            <a:endParaRPr lang="en-US" sz="650" dirty="0"/>
          </a:p>
        </p:txBody>
      </p:sp>
      <p:sp>
        <p:nvSpPr>
          <p:cNvPr id="55" name="Text 53"/>
          <p:cNvSpPr/>
          <p:nvPr/>
        </p:nvSpPr>
        <p:spPr>
          <a:xfrm>
            <a:off x="7507224" y="2304288"/>
            <a:ext cx="1344168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650" b="1" dirty="0">
                <a:solidFill>
                  <a:srgbClr val="1E3A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 Outcomes</a:t>
            </a:r>
            <a:endParaRPr lang="en-US" sz="650" dirty="0"/>
          </a:p>
        </p:txBody>
      </p:sp>
      <p:sp>
        <p:nvSpPr>
          <p:cNvPr id="56" name="Shape 54"/>
          <p:cNvSpPr/>
          <p:nvPr/>
        </p:nvSpPr>
        <p:spPr>
          <a:xfrm>
            <a:off x="7479792" y="2304288"/>
            <a:ext cx="0" cy="950976"/>
          </a:xfrm>
          <a:prstGeom prst="line">
            <a:avLst/>
          </a:prstGeom>
          <a:noFill/>
          <a:ln w="12700">
            <a:solidFill>
              <a:srgbClr val="CCCCC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7" name="Text 55"/>
          <p:cNvSpPr/>
          <p:nvPr/>
        </p:nvSpPr>
        <p:spPr>
          <a:xfrm>
            <a:off x="6117336" y="2468880"/>
            <a:ext cx="1344168" cy="12070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65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▸  Invoicing &amp; accounts</a:t>
            </a:r>
            <a:endParaRPr lang="en-US" sz="650" dirty="0"/>
          </a:p>
        </p:txBody>
      </p:sp>
      <p:sp>
        <p:nvSpPr>
          <p:cNvPr id="58" name="Text 56"/>
          <p:cNvSpPr/>
          <p:nvPr/>
        </p:nvSpPr>
        <p:spPr>
          <a:xfrm>
            <a:off x="6117336" y="2589581"/>
            <a:ext cx="1344168" cy="12070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65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▸  Client communication</a:t>
            </a:r>
            <a:endParaRPr lang="en-US" sz="650" dirty="0"/>
          </a:p>
        </p:txBody>
      </p:sp>
      <p:sp>
        <p:nvSpPr>
          <p:cNvPr id="59" name="Text 57"/>
          <p:cNvSpPr/>
          <p:nvPr/>
        </p:nvSpPr>
        <p:spPr>
          <a:xfrm>
            <a:off x="6117336" y="2710282"/>
            <a:ext cx="1344168" cy="12070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65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▸  Scheduling support</a:t>
            </a:r>
            <a:endParaRPr lang="en-US" sz="650" dirty="0"/>
          </a:p>
        </p:txBody>
      </p:sp>
      <p:sp>
        <p:nvSpPr>
          <p:cNvPr id="60" name="Text 58"/>
          <p:cNvSpPr/>
          <p:nvPr/>
        </p:nvSpPr>
        <p:spPr>
          <a:xfrm>
            <a:off x="6117336" y="2830982"/>
            <a:ext cx="1344168" cy="12070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65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▸  Compliance &amp; records</a:t>
            </a:r>
            <a:endParaRPr lang="en-US" sz="650" dirty="0"/>
          </a:p>
        </p:txBody>
      </p:sp>
      <p:sp>
        <p:nvSpPr>
          <p:cNvPr id="61" name="Text 59"/>
          <p:cNvSpPr/>
          <p:nvPr/>
        </p:nvSpPr>
        <p:spPr>
          <a:xfrm>
            <a:off x="7507224" y="2468880"/>
            <a:ext cx="1344168" cy="12070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65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▸  Invoices raised within 24 hrs of completion</a:t>
            </a:r>
            <a:endParaRPr lang="en-US" sz="650" dirty="0"/>
          </a:p>
        </p:txBody>
      </p:sp>
      <p:sp>
        <p:nvSpPr>
          <p:cNvPr id="62" name="Text 60"/>
          <p:cNvSpPr/>
          <p:nvPr/>
        </p:nvSpPr>
        <p:spPr>
          <a:xfrm>
            <a:off x="7507224" y="2589581"/>
            <a:ext cx="1344168" cy="12070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65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▸  Debtors list: zero beyond 30 days</a:t>
            </a:r>
            <a:endParaRPr lang="en-US" sz="650" dirty="0"/>
          </a:p>
        </p:txBody>
      </p:sp>
      <p:sp>
        <p:nvSpPr>
          <p:cNvPr id="63" name="Text 61"/>
          <p:cNvSpPr/>
          <p:nvPr/>
        </p:nvSpPr>
        <p:spPr>
          <a:xfrm>
            <a:off x="7507224" y="2710282"/>
            <a:ext cx="1344168" cy="12070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65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▸  Client calls returned same day</a:t>
            </a:r>
            <a:endParaRPr lang="en-US" sz="650" dirty="0"/>
          </a:p>
        </p:txBody>
      </p:sp>
      <p:sp>
        <p:nvSpPr>
          <p:cNvPr id="64" name="Text 62"/>
          <p:cNvSpPr/>
          <p:nvPr/>
        </p:nvSpPr>
        <p:spPr>
          <a:xfrm>
            <a:off x="7507224" y="2830982"/>
            <a:ext cx="1344168" cy="12070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65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▸  Payroll processed accurately on time</a:t>
            </a:r>
            <a:endParaRPr lang="en-US" sz="650" dirty="0"/>
          </a:p>
        </p:txBody>
      </p:sp>
      <p:sp>
        <p:nvSpPr>
          <p:cNvPr id="65" name="Shape 63"/>
          <p:cNvSpPr/>
          <p:nvPr/>
        </p:nvSpPr>
        <p:spPr>
          <a:xfrm>
            <a:off x="6021324" y="3273552"/>
            <a:ext cx="0" cy="64008"/>
          </a:xfrm>
          <a:prstGeom prst="line">
            <a:avLst/>
          </a:prstGeom>
          <a:noFill/>
          <a:ln w="12700">
            <a:solidFill>
              <a:srgbClr val="AAAAA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6" name="Shape 64"/>
          <p:cNvSpPr/>
          <p:nvPr/>
        </p:nvSpPr>
        <p:spPr>
          <a:xfrm>
            <a:off x="4572000" y="3337560"/>
            <a:ext cx="2898648" cy="0"/>
          </a:xfrm>
          <a:prstGeom prst="line">
            <a:avLst/>
          </a:prstGeom>
          <a:noFill/>
          <a:ln w="12700">
            <a:solidFill>
              <a:srgbClr val="AAAAA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7" name="Shape 65"/>
          <p:cNvSpPr/>
          <p:nvPr/>
        </p:nvSpPr>
        <p:spPr>
          <a:xfrm>
            <a:off x="4572000" y="3337560"/>
            <a:ext cx="0" cy="64008"/>
          </a:xfrm>
          <a:prstGeom prst="line">
            <a:avLst/>
          </a:prstGeom>
          <a:noFill/>
          <a:ln w="12700">
            <a:solidFill>
              <a:srgbClr val="AAAAA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8" name="Shape 66"/>
          <p:cNvSpPr/>
          <p:nvPr/>
        </p:nvSpPr>
        <p:spPr>
          <a:xfrm>
            <a:off x="7470648" y="3337560"/>
            <a:ext cx="0" cy="64008"/>
          </a:xfrm>
          <a:prstGeom prst="line">
            <a:avLst/>
          </a:prstGeom>
          <a:noFill/>
          <a:ln w="12700">
            <a:solidFill>
              <a:srgbClr val="AAAAA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9" name="Text 67"/>
          <p:cNvSpPr/>
          <p:nvPr/>
        </p:nvSpPr>
        <p:spPr>
          <a:xfrm>
            <a:off x="1773937" y="3360420"/>
            <a:ext cx="16459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00" b="1" i="1" dirty="0">
                <a:solidFill>
                  <a:srgbClr val="6666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Subcontractors / External</a:t>
            </a:r>
            <a:endParaRPr lang="en-US" sz="700" dirty="0"/>
          </a:p>
        </p:txBody>
      </p:sp>
      <p:sp>
        <p:nvSpPr>
          <p:cNvPr id="70" name="Shape 68"/>
          <p:cNvSpPr/>
          <p:nvPr/>
        </p:nvSpPr>
        <p:spPr>
          <a:xfrm>
            <a:off x="3172968" y="3401568"/>
            <a:ext cx="2798064" cy="1024128"/>
          </a:xfrm>
          <a:prstGeom prst="rect">
            <a:avLst/>
          </a:prstGeom>
          <a:solidFill>
            <a:srgbClr val="F5F5F5"/>
          </a:solidFill>
          <a:ln w="12700">
            <a:solidFill>
              <a:srgbClr val="BBBBB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1" name="Shape 69"/>
          <p:cNvSpPr/>
          <p:nvPr/>
        </p:nvSpPr>
        <p:spPr>
          <a:xfrm>
            <a:off x="3172968" y="3401568"/>
            <a:ext cx="2798064" cy="274320"/>
          </a:xfrm>
          <a:prstGeom prst="rect">
            <a:avLst/>
          </a:prstGeom>
          <a:solidFill>
            <a:srgbClr val="E0E0E0"/>
          </a:solidFill>
          <a:ln w="12700">
            <a:solidFill>
              <a:srgbClr val="E0E0E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2" name="Text 70"/>
          <p:cNvSpPr/>
          <p:nvPr/>
        </p:nvSpPr>
        <p:spPr>
          <a:xfrm>
            <a:off x="3227832" y="3410712"/>
            <a:ext cx="268833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Bookkeeper (External)</a:t>
            </a:r>
            <a:endParaRPr lang="en-US" sz="850" dirty="0"/>
          </a:p>
        </p:txBody>
      </p:sp>
      <p:sp>
        <p:nvSpPr>
          <p:cNvPr id="73" name="Text 71"/>
          <p:cNvSpPr/>
          <p:nvPr/>
        </p:nvSpPr>
        <p:spPr>
          <a:xfrm>
            <a:off x="3218688" y="3694176"/>
            <a:ext cx="1344168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650" b="1" dirty="0">
                <a:solidFill>
                  <a:srgbClr val="1E3A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Main Roles</a:t>
            </a:r>
            <a:endParaRPr lang="en-US" sz="650" dirty="0"/>
          </a:p>
        </p:txBody>
      </p:sp>
      <p:sp>
        <p:nvSpPr>
          <p:cNvPr id="74" name="Text 72"/>
          <p:cNvSpPr/>
          <p:nvPr/>
        </p:nvSpPr>
        <p:spPr>
          <a:xfrm>
            <a:off x="4608576" y="3694176"/>
            <a:ext cx="1344168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650" b="1" dirty="0">
                <a:solidFill>
                  <a:srgbClr val="1E3A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 Outcomes</a:t>
            </a:r>
            <a:endParaRPr lang="en-US" sz="650" dirty="0"/>
          </a:p>
        </p:txBody>
      </p:sp>
      <p:sp>
        <p:nvSpPr>
          <p:cNvPr id="75" name="Shape 73"/>
          <p:cNvSpPr/>
          <p:nvPr/>
        </p:nvSpPr>
        <p:spPr>
          <a:xfrm>
            <a:off x="4581144" y="3694176"/>
            <a:ext cx="0" cy="713232"/>
          </a:xfrm>
          <a:prstGeom prst="line">
            <a:avLst/>
          </a:prstGeom>
          <a:noFill/>
          <a:ln w="12700">
            <a:solidFill>
              <a:srgbClr val="CCCCC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6" name="Text 74"/>
          <p:cNvSpPr/>
          <p:nvPr/>
        </p:nvSpPr>
        <p:spPr>
          <a:xfrm>
            <a:off x="4608576" y="3858768"/>
            <a:ext cx="1344168" cy="12070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65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▸  Reconciliation</a:t>
            </a:r>
            <a:endParaRPr lang="en-US" sz="650" dirty="0"/>
          </a:p>
        </p:txBody>
      </p:sp>
      <p:sp>
        <p:nvSpPr>
          <p:cNvPr id="77" name="Text 75"/>
          <p:cNvSpPr/>
          <p:nvPr/>
        </p:nvSpPr>
        <p:spPr>
          <a:xfrm>
            <a:off x="4608576" y="3979469"/>
            <a:ext cx="1344168" cy="12070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65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▸  Tax compliance</a:t>
            </a:r>
            <a:endParaRPr lang="en-US" sz="650" dirty="0"/>
          </a:p>
        </p:txBody>
      </p:sp>
      <p:sp>
        <p:nvSpPr>
          <p:cNvPr id="78" name="Text 76"/>
          <p:cNvSpPr/>
          <p:nvPr/>
        </p:nvSpPr>
        <p:spPr>
          <a:xfrm>
            <a:off x="4608576" y="4100170"/>
            <a:ext cx="1344168" cy="12070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65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▸  Reporting</a:t>
            </a:r>
            <a:endParaRPr lang="en-US" sz="650" dirty="0"/>
          </a:p>
        </p:txBody>
      </p:sp>
      <p:sp>
        <p:nvSpPr>
          <p:cNvPr id="79" name="Shape 77"/>
          <p:cNvSpPr/>
          <p:nvPr/>
        </p:nvSpPr>
        <p:spPr>
          <a:xfrm>
            <a:off x="6071616" y="3401568"/>
            <a:ext cx="2798064" cy="1024128"/>
          </a:xfrm>
          <a:prstGeom prst="rect">
            <a:avLst/>
          </a:prstGeom>
          <a:solidFill>
            <a:srgbClr val="F5F5F5"/>
          </a:solidFill>
          <a:ln w="12700">
            <a:solidFill>
              <a:srgbClr val="BBBBB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0" name="Shape 78"/>
          <p:cNvSpPr/>
          <p:nvPr/>
        </p:nvSpPr>
        <p:spPr>
          <a:xfrm>
            <a:off x="6071616" y="3401568"/>
            <a:ext cx="2798064" cy="274320"/>
          </a:xfrm>
          <a:prstGeom prst="rect">
            <a:avLst/>
          </a:prstGeom>
          <a:solidFill>
            <a:srgbClr val="E0E0E0"/>
          </a:solidFill>
          <a:ln w="12700">
            <a:solidFill>
              <a:srgbClr val="E0E0E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1" name="Text 79"/>
          <p:cNvSpPr/>
          <p:nvPr/>
        </p:nvSpPr>
        <p:spPr>
          <a:xfrm>
            <a:off x="6126480" y="3410712"/>
            <a:ext cx="268833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Accountant (External)</a:t>
            </a:r>
            <a:endParaRPr lang="en-US" sz="850" dirty="0"/>
          </a:p>
        </p:txBody>
      </p:sp>
      <p:sp>
        <p:nvSpPr>
          <p:cNvPr id="82" name="Text 80"/>
          <p:cNvSpPr/>
          <p:nvPr/>
        </p:nvSpPr>
        <p:spPr>
          <a:xfrm>
            <a:off x="6117336" y="3694176"/>
            <a:ext cx="1344168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650" b="1" dirty="0">
                <a:solidFill>
                  <a:srgbClr val="1E3A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Main Roles</a:t>
            </a:r>
            <a:endParaRPr lang="en-US" sz="650" dirty="0"/>
          </a:p>
        </p:txBody>
      </p:sp>
      <p:sp>
        <p:nvSpPr>
          <p:cNvPr id="83" name="Text 81"/>
          <p:cNvSpPr/>
          <p:nvPr/>
        </p:nvSpPr>
        <p:spPr>
          <a:xfrm>
            <a:off x="7507224" y="3694176"/>
            <a:ext cx="1344168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650" b="1" dirty="0">
                <a:solidFill>
                  <a:srgbClr val="1E3A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 Outcomes</a:t>
            </a:r>
            <a:endParaRPr lang="en-US" sz="650" dirty="0"/>
          </a:p>
        </p:txBody>
      </p:sp>
      <p:sp>
        <p:nvSpPr>
          <p:cNvPr id="84" name="Shape 82"/>
          <p:cNvSpPr/>
          <p:nvPr/>
        </p:nvSpPr>
        <p:spPr>
          <a:xfrm>
            <a:off x="7479792" y="3694176"/>
            <a:ext cx="0" cy="713232"/>
          </a:xfrm>
          <a:prstGeom prst="line">
            <a:avLst/>
          </a:prstGeom>
          <a:noFill/>
          <a:ln w="12700">
            <a:solidFill>
              <a:srgbClr val="CCCCC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5" name="Text 83"/>
          <p:cNvSpPr/>
          <p:nvPr/>
        </p:nvSpPr>
        <p:spPr>
          <a:xfrm>
            <a:off x="7507224" y="3858768"/>
            <a:ext cx="1344168" cy="12070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65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▸  Tax returns</a:t>
            </a:r>
            <a:endParaRPr lang="en-US" sz="650" dirty="0"/>
          </a:p>
        </p:txBody>
      </p:sp>
      <p:sp>
        <p:nvSpPr>
          <p:cNvPr id="86" name="Text 84"/>
          <p:cNvSpPr/>
          <p:nvPr/>
        </p:nvSpPr>
        <p:spPr>
          <a:xfrm>
            <a:off x="7507224" y="3979469"/>
            <a:ext cx="1344168" cy="12070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65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▸  Advisory</a:t>
            </a:r>
            <a:endParaRPr lang="en-US" sz="650" dirty="0"/>
          </a:p>
        </p:txBody>
      </p:sp>
      <p:sp>
        <p:nvSpPr>
          <p:cNvPr id="87" name="Text 85"/>
          <p:cNvSpPr/>
          <p:nvPr/>
        </p:nvSpPr>
        <p:spPr>
          <a:xfrm>
            <a:off x="7507224" y="4100170"/>
            <a:ext cx="1344168" cy="12070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65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▸  Compliance</a:t>
            </a:r>
            <a:endParaRPr lang="en-US" sz="65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1E3A6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1440"/>
          </a:xfrm>
          <a:prstGeom prst="rect">
            <a:avLst/>
          </a:prstGeom>
          <a:solidFill>
            <a:srgbClr val="F07C1A"/>
          </a:solidFill>
          <a:ln w="12700">
            <a:solidFill>
              <a:srgbClr val="F07C1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457200" y="1645920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kern="0" spc="500" dirty="0">
                <a:solidFill>
                  <a:srgbClr val="F07C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BLOCK 4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457200" y="2057400"/>
            <a:ext cx="8229600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Defining the Role Before You Hire</a:t>
            </a:r>
            <a:endParaRPr lang="en-US" sz="36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822960"/>
          </a:xfrm>
          <a:prstGeom prst="rect">
            <a:avLst/>
          </a:prstGeom>
          <a:solidFill>
            <a:srgbClr val="1E3A6E"/>
          </a:solidFill>
          <a:ln w="12700">
            <a:solidFill>
              <a:srgbClr val="1E3A6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64592" cy="822960"/>
          </a:xfrm>
          <a:prstGeom prst="rect">
            <a:avLst/>
          </a:prstGeom>
          <a:solidFill>
            <a:srgbClr val="F07C1A"/>
          </a:solidFill>
          <a:ln w="12700">
            <a:solidFill>
              <a:srgbClr val="F07C1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320040" y="0"/>
            <a:ext cx="859536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Define the Role First — These Questions Must Be Answered</a:t>
            </a:r>
            <a:endParaRPr lang="en-US" sz="2200" dirty="0"/>
          </a:p>
        </p:txBody>
      </p:sp>
      <p:sp>
        <p:nvSpPr>
          <p:cNvPr id="5" name="Text 3"/>
          <p:cNvSpPr/>
          <p:nvPr/>
        </p:nvSpPr>
        <p:spPr>
          <a:xfrm>
            <a:off x="0" y="4892040"/>
            <a:ext cx="9144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dirty="0">
                <a:solidFill>
                  <a:srgbClr val="CCCC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BusinessMaximiserCoaching.com.au  |  Building Strong Profitable Businesses</a:t>
            </a:r>
            <a:endParaRPr lang="en-US" sz="800" dirty="0"/>
          </a:p>
        </p:txBody>
      </p:sp>
      <p:sp>
        <p:nvSpPr>
          <p:cNvPr id="6" name="Shape 4"/>
          <p:cNvSpPr/>
          <p:nvPr/>
        </p:nvSpPr>
        <p:spPr>
          <a:xfrm>
            <a:off x="274320" y="914400"/>
            <a:ext cx="4023360" cy="3931920"/>
          </a:xfrm>
          <a:prstGeom prst="rect">
            <a:avLst/>
          </a:prstGeom>
          <a:solidFill>
            <a:srgbClr val="F2F2F2"/>
          </a:solidFill>
          <a:ln w="12700">
            <a:solidFill>
              <a:srgbClr val="CCCCC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Shape 5"/>
          <p:cNvSpPr/>
          <p:nvPr/>
        </p:nvSpPr>
        <p:spPr>
          <a:xfrm>
            <a:off x="274320" y="914400"/>
            <a:ext cx="4023360" cy="347472"/>
          </a:xfrm>
          <a:prstGeom prst="rect">
            <a:avLst/>
          </a:prstGeom>
          <a:solidFill>
            <a:srgbClr val="1E3A6E"/>
          </a:solidFill>
          <a:ln w="12700">
            <a:solidFill>
              <a:srgbClr val="1E3A6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320040" y="914400"/>
            <a:ext cx="3931920" cy="347472"/>
          </a:xfrm>
          <a:prstGeom prst="rect">
            <a:avLst/>
          </a:prstGeom>
          <a:noFill/>
          <a:ln/>
        </p:spPr>
        <p:txBody>
          <a:bodyPr wrap="square" lIns="0" tIns="7620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the Role Owns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365760" y="1325880"/>
            <a:ext cx="3840480" cy="3383280"/>
          </a:xfrm>
          <a:prstGeom prst="rect">
            <a:avLst/>
          </a:prstGeom>
          <a:noFill/>
          <a:ln/>
        </p:spPr>
        <p:txBody>
          <a:bodyPr wrap="square" lIns="0" tIns="76200" rIns="0" bIns="0" rtlCol="0" anchor="t"/>
          <a:lstStyle/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4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decisions can this person make without asking?</a:t>
            </a:r>
            <a:endParaRPr lang="en-US" sz="14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4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is clearly off-limits without approval?</a:t>
            </a:r>
            <a:endParaRPr lang="en-US" sz="14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4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functions does this role protect?</a:t>
            </a:r>
            <a:endParaRPr lang="en-US" sz="14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4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Who does this person interact with daily?</a:t>
            </a:r>
            <a:endParaRPr lang="en-US" sz="1400" dirty="0"/>
          </a:p>
        </p:txBody>
      </p:sp>
      <p:sp>
        <p:nvSpPr>
          <p:cNvPr id="10" name="Shape 8"/>
          <p:cNvSpPr/>
          <p:nvPr/>
        </p:nvSpPr>
        <p:spPr>
          <a:xfrm>
            <a:off x="4846320" y="914400"/>
            <a:ext cx="4023360" cy="3931920"/>
          </a:xfrm>
          <a:prstGeom prst="rect">
            <a:avLst/>
          </a:prstGeom>
          <a:solidFill>
            <a:srgbClr val="F2F2F2"/>
          </a:solidFill>
          <a:ln w="12700">
            <a:solidFill>
              <a:srgbClr val="CCCCC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Shape 9"/>
          <p:cNvSpPr/>
          <p:nvPr/>
        </p:nvSpPr>
        <p:spPr>
          <a:xfrm>
            <a:off x="4846320" y="914400"/>
            <a:ext cx="4023360" cy="347472"/>
          </a:xfrm>
          <a:prstGeom prst="rect">
            <a:avLst/>
          </a:prstGeom>
          <a:solidFill>
            <a:srgbClr val="F07C1A"/>
          </a:solidFill>
          <a:ln w="12700">
            <a:solidFill>
              <a:srgbClr val="F07C1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Text 10"/>
          <p:cNvSpPr/>
          <p:nvPr/>
        </p:nvSpPr>
        <p:spPr>
          <a:xfrm>
            <a:off x="4892040" y="914400"/>
            <a:ext cx="3931920" cy="347472"/>
          </a:xfrm>
          <a:prstGeom prst="rect">
            <a:avLst/>
          </a:prstGeom>
          <a:noFill/>
          <a:ln/>
        </p:spPr>
        <p:txBody>
          <a:bodyPr wrap="square" lIns="0" tIns="7620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Success Looks Like</a:t>
            </a:r>
            <a:endParaRPr lang="en-US" sz="1300" dirty="0"/>
          </a:p>
        </p:txBody>
      </p:sp>
      <p:sp>
        <p:nvSpPr>
          <p:cNvPr id="13" name="Text 11"/>
          <p:cNvSpPr/>
          <p:nvPr/>
        </p:nvSpPr>
        <p:spPr>
          <a:xfrm>
            <a:off x="4892040" y="1325880"/>
            <a:ext cx="3840480" cy="3383280"/>
          </a:xfrm>
          <a:prstGeom prst="rect">
            <a:avLst/>
          </a:prstGeom>
          <a:noFill/>
          <a:ln/>
        </p:spPr>
        <p:txBody>
          <a:bodyPr wrap="square" lIns="0" tIns="76200" rIns="0" bIns="0" rtlCol="0" anchor="t"/>
          <a:lstStyle/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4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does good performance look like at 30 days?</a:t>
            </a:r>
            <a:endParaRPr lang="en-US" sz="14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4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does good performance look like at 60 days?</a:t>
            </a:r>
            <a:endParaRPr lang="en-US" sz="14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4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does this person deliver every week?</a:t>
            </a:r>
            <a:endParaRPr lang="en-US" sz="14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4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does it feel like to have this role filled well?</a:t>
            </a:r>
            <a:endParaRPr lang="en-US" sz="14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A2B4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64592" cy="5143500"/>
          </a:xfrm>
          <a:prstGeom prst="rect">
            <a:avLst/>
          </a:prstGeom>
          <a:solidFill>
            <a:srgbClr val="F07C1A"/>
          </a:solidFill>
          <a:ln w="12700">
            <a:solidFill>
              <a:srgbClr val="F07C1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411480" y="1371600"/>
            <a:ext cx="82296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kern="0" spc="600" dirty="0">
                <a:solidFill>
                  <a:srgbClr val="F07C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SESSION 2</a:t>
            </a:r>
            <a:endParaRPr lang="en-US" sz="1400" dirty="0"/>
          </a:p>
        </p:txBody>
      </p:sp>
      <p:sp>
        <p:nvSpPr>
          <p:cNvPr id="4" name="Text 2"/>
          <p:cNvSpPr/>
          <p:nvPr/>
        </p:nvSpPr>
        <p:spPr>
          <a:xfrm>
            <a:off x="411480" y="1828800"/>
            <a:ext cx="804672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4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Who to Hire and</a:t>
            </a:r>
            <a:endParaRPr lang="en-US" sz="4200" dirty="0"/>
          </a:p>
          <a:p>
            <a:pPr marL="0" indent="0">
              <a:buNone/>
            </a:pPr>
            <a:r>
              <a:rPr lang="en-US" sz="4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Organisational Structure</a:t>
            </a:r>
            <a:endParaRPr lang="en-US" sz="4200" dirty="0"/>
          </a:p>
        </p:txBody>
      </p:sp>
      <p:sp>
        <p:nvSpPr>
          <p:cNvPr id="5" name="Text 3"/>
          <p:cNvSpPr/>
          <p:nvPr/>
        </p:nvSpPr>
        <p:spPr>
          <a:xfrm>
            <a:off x="411480" y="3337560"/>
            <a:ext cx="73152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i="1" dirty="0">
                <a:solidFill>
                  <a:srgbClr val="F07C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Role clarity and org design before recruitment begins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0" y="4663440"/>
            <a:ext cx="88696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100" dirty="0">
                <a:solidFill>
                  <a:srgbClr val="CCCC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Business Maximiser Coaching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0" y="4910328"/>
            <a:ext cx="88696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F07C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Building Strong Profitable Businesses</a:t>
            </a:r>
            <a:endParaRPr lang="en-US" sz="9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1E3A6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1440"/>
          </a:xfrm>
          <a:prstGeom prst="rect">
            <a:avLst/>
          </a:prstGeom>
          <a:solidFill>
            <a:srgbClr val="F07C1A"/>
          </a:solidFill>
          <a:ln w="12700">
            <a:solidFill>
              <a:srgbClr val="F07C1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457200" y="1645920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kern="0" spc="500" dirty="0">
                <a:solidFill>
                  <a:srgbClr val="F07C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BLOCK 5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457200" y="2057400"/>
            <a:ext cx="8229600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Timing the Hire</a:t>
            </a:r>
            <a:endParaRPr lang="en-US" sz="36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822960"/>
          </a:xfrm>
          <a:prstGeom prst="rect">
            <a:avLst/>
          </a:prstGeom>
          <a:solidFill>
            <a:srgbClr val="1E3A6E"/>
          </a:solidFill>
          <a:ln w="12700">
            <a:solidFill>
              <a:srgbClr val="1E3A6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64592" cy="822960"/>
          </a:xfrm>
          <a:prstGeom prst="rect">
            <a:avLst/>
          </a:prstGeom>
          <a:solidFill>
            <a:srgbClr val="F07C1A"/>
          </a:solidFill>
          <a:ln w="12700">
            <a:solidFill>
              <a:srgbClr val="F07C1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320040" y="0"/>
            <a:ext cx="859536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Right Indicators That Tell You Now Is the Time</a:t>
            </a:r>
            <a:endParaRPr lang="en-US" sz="2200" dirty="0"/>
          </a:p>
        </p:txBody>
      </p:sp>
      <p:sp>
        <p:nvSpPr>
          <p:cNvPr id="5" name="Text 3"/>
          <p:cNvSpPr/>
          <p:nvPr/>
        </p:nvSpPr>
        <p:spPr>
          <a:xfrm>
            <a:off x="0" y="4892040"/>
            <a:ext cx="9144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dirty="0">
                <a:solidFill>
                  <a:srgbClr val="CCCC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BusinessMaximiserCoaching.com.au  |  Building Strong Profitable Businesses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365760" y="960120"/>
            <a:ext cx="8412480" cy="3749040"/>
          </a:xfrm>
          <a:prstGeom prst="rect">
            <a:avLst/>
          </a:prstGeom>
          <a:noFill/>
          <a:ln/>
        </p:spPr>
        <p:txBody>
          <a:bodyPr wrap="square" lIns="0" tIns="127000" rIns="0" bIns="0" rtlCol="0" anchor="t"/>
          <a:lstStyle/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700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Billable hours lost:</a:t>
            </a:r>
            <a:endParaRPr lang="en-US" sz="17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7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Track the jobs you declined or delayed last month — what revenue was left on the table?</a:t>
            </a:r>
            <a:endParaRPr lang="en-US" sz="17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700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Owner hours on non-revenue tasks:</a:t>
            </a:r>
            <a:endParaRPr lang="en-US" sz="17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7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If you are spending more than 30% of your week on tasks a hire could absorb, the hire is already overdue</a:t>
            </a:r>
            <a:endParaRPr lang="en-US" sz="17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700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Pipeline strength:</a:t>
            </a:r>
            <a:endParaRPr lang="en-US" sz="17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7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Forward bookings must support the additional payroll cost with margin to spare</a:t>
            </a:r>
            <a:endParaRPr lang="en-US" sz="17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700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rule of thumb:</a:t>
            </a:r>
            <a:endParaRPr lang="en-US" sz="17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7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Hire six weeks before you need them, not the week you are desperate</a:t>
            </a:r>
            <a:endParaRPr lang="en-US" sz="17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07C1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14400"/>
          </a:xfrm>
          <a:prstGeom prst="rect">
            <a:avLst/>
          </a:prstGeom>
          <a:solidFill>
            <a:srgbClr val="1A2B4A"/>
          </a:solidFill>
          <a:ln w="12700">
            <a:solidFill>
              <a:srgbClr val="1A2B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457200" y="0"/>
            <a:ext cx="82296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kern="0" spc="500" dirty="0">
                <a:solidFill>
                  <a:srgbClr val="F07C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WORKSHOP ACTIVITY</a:t>
            </a:r>
            <a:endParaRPr lang="en-US" sz="1400" dirty="0"/>
          </a:p>
        </p:txBody>
      </p:sp>
      <p:sp>
        <p:nvSpPr>
          <p:cNvPr id="4" name="Text 2"/>
          <p:cNvSpPr/>
          <p:nvPr/>
        </p:nvSpPr>
        <p:spPr>
          <a:xfrm>
            <a:off x="457200" y="1005840"/>
            <a:ext cx="82296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Build Your Org Chart</a:t>
            </a:r>
            <a:endParaRPr lang="en-US" sz="2600" dirty="0"/>
          </a:p>
        </p:txBody>
      </p:sp>
      <p:sp>
        <p:nvSpPr>
          <p:cNvPr id="5" name="Text 3"/>
          <p:cNvSpPr/>
          <p:nvPr/>
        </p:nvSpPr>
        <p:spPr>
          <a:xfrm>
            <a:off x="457200" y="1691640"/>
            <a:ext cx="8229600" cy="2560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1A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1. Sketch your current org chart — every person, every reporting line</a:t>
            </a:r>
            <a:endParaRPr lang="en-US" sz="1600" dirty="0"/>
          </a:p>
          <a:p>
            <a:pPr marL="0" indent="0">
              <a:buNone/>
            </a:pPr>
            <a:r>
              <a:rPr lang="en-US" sz="1600" dirty="0">
                <a:solidFill>
                  <a:srgbClr val="1A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2. Add the 12-month future state — the roles you need to hit your target</a:t>
            </a:r>
            <a:endParaRPr lang="en-US" sz="1600" dirty="0"/>
          </a:p>
          <a:p>
            <a:pPr marL="0" indent="0">
              <a:buNone/>
            </a:pPr>
            <a:r>
              <a:rPr lang="en-US" sz="1600" dirty="0">
                <a:solidFill>
                  <a:srgbClr val="1A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3. Attach 2 to 4 measurable outcomes to the role you are currently hiring for</a:t>
            </a:r>
            <a:endParaRPr lang="en-US" sz="1600" dirty="0"/>
          </a:p>
          <a:p>
            <a:pPr marL="0" indent="0">
              <a:buNone/>
            </a:pPr>
            <a:r>
              <a:rPr lang="en-US" sz="1600" dirty="0">
                <a:solidFill>
                  <a:srgbClr val="1A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4. These outcomes become the foundation of your position description in Session 3</a:t>
            </a: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>
            <a:off x="6858000" y="4434840"/>
            <a:ext cx="2011680" cy="457200"/>
          </a:xfrm>
          <a:prstGeom prst="rect">
            <a:avLst/>
          </a:prstGeom>
          <a:solidFill>
            <a:srgbClr val="1A2B4A"/>
          </a:solidFill>
          <a:ln w="12700">
            <a:solidFill>
              <a:srgbClr val="1A2B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6858000" y="4434840"/>
            <a:ext cx="20116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25 minutes</a:t>
            </a:r>
            <a:endParaRPr lang="en-US" sz="13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1E3A6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64592" cy="5143500"/>
          </a:xfrm>
          <a:prstGeom prst="rect">
            <a:avLst/>
          </a:prstGeom>
          <a:solidFill>
            <a:srgbClr val="F07C1A"/>
          </a:solidFill>
          <a:ln w="12700">
            <a:solidFill>
              <a:srgbClr val="F07C1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411480" y="914400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kern="0" spc="500" dirty="0">
                <a:solidFill>
                  <a:srgbClr val="F07C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 TAKEAWAY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411480" y="1325880"/>
            <a:ext cx="8046720" cy="1645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Structure before people. The org chart and the role outcomes you build today are the direct input to your position description in the next session.</a:t>
            </a:r>
            <a:endParaRPr lang="en-US" sz="2200" dirty="0"/>
          </a:p>
        </p:txBody>
      </p:sp>
      <p:sp>
        <p:nvSpPr>
          <p:cNvPr id="5" name="Shape 3"/>
          <p:cNvSpPr/>
          <p:nvPr/>
        </p:nvSpPr>
        <p:spPr>
          <a:xfrm>
            <a:off x="411480" y="3200400"/>
            <a:ext cx="8321040" cy="73152"/>
          </a:xfrm>
          <a:prstGeom prst="rect">
            <a:avLst/>
          </a:prstGeom>
          <a:solidFill>
            <a:srgbClr val="F07C1A"/>
          </a:solidFill>
          <a:ln w="12700">
            <a:solidFill>
              <a:srgbClr val="F07C1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411480" y="3337560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400" dirty="0">
                <a:solidFill>
                  <a:srgbClr val="F07C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NEXT SESSION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411480" y="3703320"/>
            <a:ext cx="80467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Session 3 — Position Descriptions</a:t>
            </a:r>
            <a:endParaRPr lang="en-US" sz="1700" dirty="0"/>
          </a:p>
        </p:txBody>
      </p:sp>
      <p:sp>
        <p:nvSpPr>
          <p:cNvPr id="8" name="Text 6"/>
          <p:cNvSpPr/>
          <p:nvPr/>
        </p:nvSpPr>
        <p:spPr>
          <a:xfrm>
            <a:off x="0" y="4873752"/>
            <a:ext cx="9144000" cy="2651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dirty="0">
                <a:solidFill>
                  <a:srgbClr val="8888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BusinessMaximiserCoaching.com.au  |  Building Strong Profitable Businesses</a:t>
            </a:r>
            <a:endParaRPr lang="en-US" sz="8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2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320040" cy="5143500"/>
          </a:xfrm>
          <a:prstGeom prst="rect">
            <a:avLst/>
          </a:prstGeom>
          <a:solidFill>
            <a:srgbClr val="F07C1A"/>
          </a:solidFill>
          <a:ln w="12700">
            <a:solidFill>
              <a:srgbClr val="F07C1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548640" y="274320"/>
            <a:ext cx="137160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0" b="1" dirty="0">
                <a:solidFill>
                  <a:srgbClr val="1E3A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“</a:t>
            </a:r>
            <a:endParaRPr lang="en-US" sz="12000" dirty="0"/>
          </a:p>
        </p:txBody>
      </p:sp>
      <p:sp>
        <p:nvSpPr>
          <p:cNvPr id="4" name="Text 2"/>
          <p:cNvSpPr/>
          <p:nvPr/>
        </p:nvSpPr>
        <p:spPr>
          <a:xfrm>
            <a:off x="548640" y="1005840"/>
            <a:ext cx="8046720" cy="2651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i="1" dirty="0">
                <a:solidFill>
                  <a:srgbClr val="1A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 cannot write a good position description for a role you have not defined. The org chart conversation always comes first.</a:t>
            </a:r>
            <a:endParaRPr lang="en-US" sz="2200" dirty="0"/>
          </a:p>
        </p:txBody>
      </p:sp>
      <p:sp>
        <p:nvSpPr>
          <p:cNvPr id="5" name="Text 3"/>
          <p:cNvSpPr/>
          <p:nvPr/>
        </p:nvSpPr>
        <p:spPr>
          <a:xfrm>
            <a:off x="548640" y="3840480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07C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— Business Maximiser Coaching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0" y="4892040"/>
            <a:ext cx="88696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CCCC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BusinessMaximiserCoaching.com.au</a:t>
            </a:r>
            <a:endParaRPr lang="en-US" sz="8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1E3A6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1440"/>
          </a:xfrm>
          <a:prstGeom prst="rect">
            <a:avLst/>
          </a:prstGeom>
          <a:solidFill>
            <a:srgbClr val="F07C1A"/>
          </a:solidFill>
          <a:ln w="12700">
            <a:solidFill>
              <a:srgbClr val="F07C1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457200" y="1645920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kern="0" spc="500" dirty="0">
                <a:solidFill>
                  <a:srgbClr val="F07C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BLOCK 1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457200" y="2057400"/>
            <a:ext cx="8229600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Why Every Business Needs an Org Chart</a:t>
            </a:r>
            <a:endParaRPr lang="en-US" sz="36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822960"/>
          </a:xfrm>
          <a:prstGeom prst="rect">
            <a:avLst/>
          </a:prstGeom>
          <a:solidFill>
            <a:srgbClr val="1E3A6E"/>
          </a:solidFill>
          <a:ln w="12700">
            <a:solidFill>
              <a:srgbClr val="1E3A6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64592" cy="822960"/>
          </a:xfrm>
          <a:prstGeom prst="rect">
            <a:avLst/>
          </a:prstGeom>
          <a:solidFill>
            <a:srgbClr val="F07C1A"/>
          </a:solidFill>
          <a:ln w="12700">
            <a:solidFill>
              <a:srgbClr val="F07C1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320040" y="0"/>
            <a:ext cx="859536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Org Chart Is Not Just a Diagram — It Is a Decision Tool</a:t>
            </a:r>
            <a:endParaRPr lang="en-US" sz="2200" dirty="0"/>
          </a:p>
        </p:txBody>
      </p:sp>
      <p:sp>
        <p:nvSpPr>
          <p:cNvPr id="5" name="Text 3"/>
          <p:cNvSpPr/>
          <p:nvPr/>
        </p:nvSpPr>
        <p:spPr>
          <a:xfrm>
            <a:off x="0" y="4892040"/>
            <a:ext cx="9144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dirty="0">
                <a:solidFill>
                  <a:srgbClr val="CCCC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BusinessMaximiserCoaching.com.au  |  Building Strong Profitable Businesses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365760" y="960120"/>
            <a:ext cx="8412480" cy="3749040"/>
          </a:xfrm>
          <a:prstGeom prst="rect">
            <a:avLst/>
          </a:prstGeom>
          <a:noFill/>
          <a:ln/>
        </p:spPr>
        <p:txBody>
          <a:bodyPr wrap="square" lIns="0" tIns="127000" rIns="0" bIns="0" rtlCol="0" anchor="t"/>
          <a:lstStyle/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7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It shows who owns what — reporting lines, responsibilities, and decision rights</a:t>
            </a:r>
            <a:endParaRPr lang="en-US" sz="17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7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It reveals the gaps — roles that are missing, overloaded, or poorly defined</a:t>
            </a:r>
            <a:endParaRPr lang="en-US" sz="17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7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It changes how you think about hiring — you hire for the structure, not just the gap</a:t>
            </a:r>
            <a:endParaRPr lang="en-US" sz="17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7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It makes succession planning visible — who steps up when someone moves on?</a:t>
            </a:r>
            <a:endParaRPr lang="en-US" sz="17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7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Even two people need an org chart — it makes implicit structure explicit</a:t>
            </a:r>
            <a:endParaRPr lang="en-US" sz="17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7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12-month future-state chart tells you what you are building toward</a:t>
            </a:r>
            <a:endParaRPr lang="en-US" sz="17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1E3A6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1440"/>
          </a:xfrm>
          <a:prstGeom prst="rect">
            <a:avLst/>
          </a:prstGeom>
          <a:solidFill>
            <a:srgbClr val="F07C1A"/>
          </a:solidFill>
          <a:ln w="12700">
            <a:solidFill>
              <a:srgbClr val="F07C1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457200" y="1645920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kern="0" spc="500" dirty="0">
                <a:solidFill>
                  <a:srgbClr val="F07C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BLOCK 2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457200" y="2057400"/>
            <a:ext cx="8229600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Building Your Org Chart</a:t>
            </a:r>
            <a:endParaRPr lang="en-US" sz="36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822960"/>
          </a:xfrm>
          <a:prstGeom prst="rect">
            <a:avLst/>
          </a:prstGeom>
          <a:solidFill>
            <a:srgbClr val="1E3A6E"/>
          </a:solidFill>
          <a:ln w="12700">
            <a:solidFill>
              <a:srgbClr val="1E3A6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64592" cy="822960"/>
          </a:xfrm>
          <a:prstGeom prst="rect">
            <a:avLst/>
          </a:prstGeom>
          <a:solidFill>
            <a:srgbClr val="F07C1A"/>
          </a:solidFill>
          <a:ln w="12700">
            <a:solidFill>
              <a:srgbClr val="F07C1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320040" y="0"/>
            <a:ext cx="859536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How to Build Your Org Chart — Start Here</a:t>
            </a:r>
            <a:endParaRPr lang="en-US" sz="2200" dirty="0"/>
          </a:p>
        </p:txBody>
      </p:sp>
      <p:sp>
        <p:nvSpPr>
          <p:cNvPr id="5" name="Text 3"/>
          <p:cNvSpPr/>
          <p:nvPr/>
        </p:nvSpPr>
        <p:spPr>
          <a:xfrm>
            <a:off x="0" y="4892040"/>
            <a:ext cx="9144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dirty="0">
                <a:solidFill>
                  <a:srgbClr val="CCCC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BusinessMaximiserCoaching.com.au  |  Building Strong Profitable Businesses</a:t>
            </a:r>
            <a:endParaRPr lang="en-US" sz="800" dirty="0"/>
          </a:p>
        </p:txBody>
      </p:sp>
      <p:sp>
        <p:nvSpPr>
          <p:cNvPr id="6" name="Shape 4"/>
          <p:cNvSpPr/>
          <p:nvPr/>
        </p:nvSpPr>
        <p:spPr>
          <a:xfrm>
            <a:off x="274320" y="932688"/>
            <a:ext cx="8595360" cy="475488"/>
          </a:xfrm>
          <a:prstGeom prst="rect">
            <a:avLst/>
          </a:prstGeom>
          <a:solidFill>
            <a:srgbClr val="F2F2F2"/>
          </a:solidFill>
          <a:ln w="12700">
            <a:solidFill>
              <a:srgbClr val="CCCCC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Shape 5"/>
          <p:cNvSpPr/>
          <p:nvPr/>
        </p:nvSpPr>
        <p:spPr>
          <a:xfrm>
            <a:off x="274320" y="932688"/>
            <a:ext cx="457200" cy="475488"/>
          </a:xfrm>
          <a:prstGeom prst="rect">
            <a:avLst/>
          </a:prstGeom>
          <a:solidFill>
            <a:srgbClr val="1E3A6E"/>
          </a:solidFill>
          <a:ln w="12700">
            <a:solidFill>
              <a:srgbClr val="1E3A6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274320" y="932688"/>
            <a:ext cx="45720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804672" y="969264"/>
            <a:ext cx="7973568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Start with the Shareholders or Directors at the top — they own the business</a:t>
            </a:r>
            <a:endParaRPr lang="en-US" sz="1400" dirty="0"/>
          </a:p>
        </p:txBody>
      </p:sp>
      <p:sp>
        <p:nvSpPr>
          <p:cNvPr id="10" name="Shape 8"/>
          <p:cNvSpPr/>
          <p:nvPr/>
        </p:nvSpPr>
        <p:spPr>
          <a:xfrm>
            <a:off x="274320" y="1481328"/>
            <a:ext cx="8595360" cy="475488"/>
          </a:xfrm>
          <a:prstGeom prst="rect">
            <a:avLst/>
          </a:prstGeom>
          <a:solidFill>
            <a:srgbClr val="F2F2F2"/>
          </a:solidFill>
          <a:ln w="12700">
            <a:solidFill>
              <a:srgbClr val="CCCCC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Shape 9"/>
          <p:cNvSpPr/>
          <p:nvPr/>
        </p:nvSpPr>
        <p:spPr>
          <a:xfrm>
            <a:off x="274320" y="1481328"/>
            <a:ext cx="457200" cy="475488"/>
          </a:xfrm>
          <a:prstGeom prst="rect">
            <a:avLst/>
          </a:prstGeom>
          <a:solidFill>
            <a:srgbClr val="F07C1A"/>
          </a:solidFill>
          <a:ln w="12700">
            <a:solidFill>
              <a:srgbClr val="F07C1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Text 10"/>
          <p:cNvSpPr/>
          <p:nvPr/>
        </p:nvSpPr>
        <p:spPr>
          <a:xfrm>
            <a:off x="274320" y="1481328"/>
            <a:ext cx="45720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804672" y="1517904"/>
            <a:ext cx="7973568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Add the General Manager — the person accountable to the shareholders for performance</a:t>
            </a:r>
            <a:endParaRPr lang="en-US" sz="1400" dirty="0"/>
          </a:p>
        </p:txBody>
      </p:sp>
      <p:sp>
        <p:nvSpPr>
          <p:cNvPr id="14" name="Shape 12"/>
          <p:cNvSpPr/>
          <p:nvPr/>
        </p:nvSpPr>
        <p:spPr>
          <a:xfrm>
            <a:off x="274320" y="2029968"/>
            <a:ext cx="8595360" cy="475488"/>
          </a:xfrm>
          <a:prstGeom prst="rect">
            <a:avLst/>
          </a:prstGeom>
          <a:solidFill>
            <a:srgbClr val="F2F2F2"/>
          </a:solidFill>
          <a:ln w="12700">
            <a:solidFill>
              <a:srgbClr val="CCCCC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Shape 13"/>
          <p:cNvSpPr/>
          <p:nvPr/>
        </p:nvSpPr>
        <p:spPr>
          <a:xfrm>
            <a:off x="274320" y="2029968"/>
            <a:ext cx="457200" cy="475488"/>
          </a:xfrm>
          <a:prstGeom prst="rect">
            <a:avLst/>
          </a:prstGeom>
          <a:solidFill>
            <a:srgbClr val="1E3A6E"/>
          </a:solidFill>
          <a:ln w="12700">
            <a:solidFill>
              <a:srgbClr val="1E3A6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Text 14"/>
          <p:cNvSpPr/>
          <p:nvPr/>
        </p:nvSpPr>
        <p:spPr>
          <a:xfrm>
            <a:off x="274320" y="2029968"/>
            <a:ext cx="45720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600" dirty="0"/>
          </a:p>
        </p:txBody>
      </p:sp>
      <p:sp>
        <p:nvSpPr>
          <p:cNvPr id="17" name="Text 15"/>
          <p:cNvSpPr/>
          <p:nvPr/>
        </p:nvSpPr>
        <p:spPr>
          <a:xfrm>
            <a:off x="804672" y="2066544"/>
            <a:ext cx="7973568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Map the four key functions: Sales, Operations, Administration, and Finance</a:t>
            </a:r>
            <a:endParaRPr lang="en-US" sz="1400" dirty="0"/>
          </a:p>
        </p:txBody>
      </p:sp>
      <p:sp>
        <p:nvSpPr>
          <p:cNvPr id="18" name="Shape 16"/>
          <p:cNvSpPr/>
          <p:nvPr/>
        </p:nvSpPr>
        <p:spPr>
          <a:xfrm>
            <a:off x="274320" y="2578608"/>
            <a:ext cx="8595360" cy="475488"/>
          </a:xfrm>
          <a:prstGeom prst="rect">
            <a:avLst/>
          </a:prstGeom>
          <a:solidFill>
            <a:srgbClr val="F2F2F2"/>
          </a:solidFill>
          <a:ln w="12700">
            <a:solidFill>
              <a:srgbClr val="CCCCC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9" name="Shape 17"/>
          <p:cNvSpPr/>
          <p:nvPr/>
        </p:nvSpPr>
        <p:spPr>
          <a:xfrm>
            <a:off x="274320" y="2578608"/>
            <a:ext cx="457200" cy="475488"/>
          </a:xfrm>
          <a:prstGeom prst="rect">
            <a:avLst/>
          </a:prstGeom>
          <a:solidFill>
            <a:srgbClr val="F07C1A"/>
          </a:solidFill>
          <a:ln w="12700">
            <a:solidFill>
              <a:srgbClr val="F07C1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0" name="Text 18"/>
          <p:cNvSpPr/>
          <p:nvPr/>
        </p:nvSpPr>
        <p:spPr>
          <a:xfrm>
            <a:off x="274320" y="2578608"/>
            <a:ext cx="45720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600" dirty="0"/>
          </a:p>
        </p:txBody>
      </p:sp>
      <p:sp>
        <p:nvSpPr>
          <p:cNvPr id="21" name="Text 19"/>
          <p:cNvSpPr/>
          <p:nvPr/>
        </p:nvSpPr>
        <p:spPr>
          <a:xfrm>
            <a:off x="804672" y="2615184"/>
            <a:ext cx="7973568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Use positions and functions only — no names. The chart shows roles, not people</a:t>
            </a:r>
            <a:endParaRPr lang="en-US" sz="1400" dirty="0"/>
          </a:p>
        </p:txBody>
      </p:sp>
      <p:sp>
        <p:nvSpPr>
          <p:cNvPr id="22" name="Shape 20"/>
          <p:cNvSpPr/>
          <p:nvPr/>
        </p:nvSpPr>
        <p:spPr>
          <a:xfrm>
            <a:off x="274320" y="3127248"/>
            <a:ext cx="8595360" cy="475488"/>
          </a:xfrm>
          <a:prstGeom prst="rect">
            <a:avLst/>
          </a:prstGeom>
          <a:solidFill>
            <a:srgbClr val="F2F2F2"/>
          </a:solidFill>
          <a:ln w="12700">
            <a:solidFill>
              <a:srgbClr val="CCCCC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3" name="Shape 21"/>
          <p:cNvSpPr/>
          <p:nvPr/>
        </p:nvSpPr>
        <p:spPr>
          <a:xfrm>
            <a:off x="274320" y="3127248"/>
            <a:ext cx="457200" cy="475488"/>
          </a:xfrm>
          <a:prstGeom prst="rect">
            <a:avLst/>
          </a:prstGeom>
          <a:solidFill>
            <a:srgbClr val="1E3A6E"/>
          </a:solidFill>
          <a:ln w="12700">
            <a:solidFill>
              <a:srgbClr val="1E3A6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4" name="Text 22"/>
          <p:cNvSpPr/>
          <p:nvPr/>
        </p:nvSpPr>
        <p:spPr>
          <a:xfrm>
            <a:off x="274320" y="3127248"/>
            <a:ext cx="45720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1600" dirty="0"/>
          </a:p>
        </p:txBody>
      </p:sp>
      <p:sp>
        <p:nvSpPr>
          <p:cNvPr id="25" name="Text 23"/>
          <p:cNvSpPr/>
          <p:nvPr/>
        </p:nvSpPr>
        <p:spPr>
          <a:xfrm>
            <a:off x="804672" y="3163824"/>
            <a:ext cx="7973568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Each position reports to one position only — never to two</a:t>
            </a:r>
            <a:endParaRPr lang="en-US" sz="1400" dirty="0"/>
          </a:p>
        </p:txBody>
      </p:sp>
      <p:sp>
        <p:nvSpPr>
          <p:cNvPr id="26" name="Shape 24"/>
          <p:cNvSpPr/>
          <p:nvPr/>
        </p:nvSpPr>
        <p:spPr>
          <a:xfrm>
            <a:off x="274320" y="3675888"/>
            <a:ext cx="8595360" cy="475488"/>
          </a:xfrm>
          <a:prstGeom prst="rect">
            <a:avLst/>
          </a:prstGeom>
          <a:solidFill>
            <a:srgbClr val="F2F2F2"/>
          </a:solidFill>
          <a:ln w="12700">
            <a:solidFill>
              <a:srgbClr val="CCCCC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7" name="Shape 25"/>
          <p:cNvSpPr/>
          <p:nvPr/>
        </p:nvSpPr>
        <p:spPr>
          <a:xfrm>
            <a:off x="274320" y="3675888"/>
            <a:ext cx="457200" cy="475488"/>
          </a:xfrm>
          <a:prstGeom prst="rect">
            <a:avLst/>
          </a:prstGeom>
          <a:solidFill>
            <a:srgbClr val="F07C1A"/>
          </a:solidFill>
          <a:ln w="12700">
            <a:solidFill>
              <a:srgbClr val="F07C1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8" name="Text 26"/>
          <p:cNvSpPr/>
          <p:nvPr/>
        </p:nvSpPr>
        <p:spPr>
          <a:xfrm>
            <a:off x="274320" y="3675888"/>
            <a:ext cx="45720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1600" dirty="0"/>
          </a:p>
        </p:txBody>
      </p:sp>
      <p:sp>
        <p:nvSpPr>
          <p:cNvPr id="29" name="Text 27"/>
          <p:cNvSpPr/>
          <p:nvPr/>
        </p:nvSpPr>
        <p:spPr>
          <a:xfrm>
            <a:off x="804672" y="3712464"/>
            <a:ext cx="7973568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Identify gaps — functions that exist but have no dedicated position yet</a:t>
            </a:r>
            <a:endParaRPr lang="en-US" sz="1400" dirty="0"/>
          </a:p>
        </p:txBody>
      </p:sp>
      <p:sp>
        <p:nvSpPr>
          <p:cNvPr id="30" name="Shape 28"/>
          <p:cNvSpPr/>
          <p:nvPr/>
        </p:nvSpPr>
        <p:spPr>
          <a:xfrm>
            <a:off x="274320" y="4224528"/>
            <a:ext cx="8595360" cy="475488"/>
          </a:xfrm>
          <a:prstGeom prst="rect">
            <a:avLst/>
          </a:prstGeom>
          <a:solidFill>
            <a:srgbClr val="F2F2F2"/>
          </a:solidFill>
          <a:ln w="12700">
            <a:solidFill>
              <a:srgbClr val="CCCCC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1" name="Shape 29"/>
          <p:cNvSpPr/>
          <p:nvPr/>
        </p:nvSpPr>
        <p:spPr>
          <a:xfrm>
            <a:off x="274320" y="4224528"/>
            <a:ext cx="457200" cy="475488"/>
          </a:xfrm>
          <a:prstGeom prst="rect">
            <a:avLst/>
          </a:prstGeom>
          <a:solidFill>
            <a:srgbClr val="1E3A6E"/>
          </a:solidFill>
          <a:ln w="12700">
            <a:solidFill>
              <a:srgbClr val="1E3A6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2" name="Text 30"/>
          <p:cNvSpPr/>
          <p:nvPr/>
        </p:nvSpPr>
        <p:spPr>
          <a:xfrm>
            <a:off x="274320" y="4224528"/>
            <a:ext cx="45720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1600" dirty="0"/>
          </a:p>
        </p:txBody>
      </p:sp>
      <p:sp>
        <p:nvSpPr>
          <p:cNvPr id="33" name="Text 31"/>
          <p:cNvSpPr/>
          <p:nvPr/>
        </p:nvSpPr>
        <p:spPr>
          <a:xfrm>
            <a:off x="804672" y="4261104"/>
            <a:ext cx="7973568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Build the 12-month future state — the structure you need to hit your revenue target</a:t>
            </a:r>
            <a:endParaRPr lang="en-US" sz="14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1E3A6E"/>
          </a:solidFill>
          <a:ln w="12700">
            <a:solidFill>
              <a:srgbClr val="1E3A6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64592" cy="685800"/>
          </a:xfrm>
          <a:prstGeom prst="rect">
            <a:avLst/>
          </a:prstGeom>
          <a:solidFill>
            <a:srgbClr val="F07C1A"/>
          </a:solidFill>
          <a:ln w="12700">
            <a:solidFill>
              <a:srgbClr val="F07C1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320040" y="0"/>
            <a:ext cx="859536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Organisational Chart — Standard View</a:t>
            </a:r>
            <a:endParaRPr lang="en-US" sz="2000" dirty="0"/>
          </a:p>
        </p:txBody>
      </p:sp>
      <p:sp>
        <p:nvSpPr>
          <p:cNvPr id="5" name="Text 3"/>
          <p:cNvSpPr/>
          <p:nvPr/>
        </p:nvSpPr>
        <p:spPr>
          <a:xfrm>
            <a:off x="0" y="4919472"/>
            <a:ext cx="91440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dirty="0">
                <a:solidFill>
                  <a:srgbClr val="CCCC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BusinessMaximiserCoaching.com.au  |  Building Strong Profitable Businesses</a:t>
            </a:r>
            <a:endParaRPr lang="en-US" sz="750" dirty="0"/>
          </a:p>
        </p:txBody>
      </p:sp>
      <p:sp>
        <p:nvSpPr>
          <p:cNvPr id="6" name="Shape 4"/>
          <p:cNvSpPr/>
          <p:nvPr/>
        </p:nvSpPr>
        <p:spPr>
          <a:xfrm>
            <a:off x="3474720" y="804672"/>
            <a:ext cx="2194560" cy="512064"/>
          </a:xfrm>
          <a:prstGeom prst="rect">
            <a:avLst/>
          </a:prstGeom>
          <a:solidFill>
            <a:srgbClr val="1E3A6E"/>
          </a:solidFill>
          <a:ln w="12700">
            <a:solidFill>
              <a:srgbClr val="1E3A6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3529584" y="841248"/>
            <a:ext cx="2084832" cy="266273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Owner</a:t>
            </a:r>
            <a:endParaRPr lang="en-US" sz="1400" dirty="0"/>
          </a:p>
        </p:txBody>
      </p:sp>
      <p:sp>
        <p:nvSpPr>
          <p:cNvPr id="8" name="Text 6"/>
          <p:cNvSpPr/>
          <p:nvPr/>
        </p:nvSpPr>
        <p:spPr>
          <a:xfrm>
            <a:off x="3529584" y="1070945"/>
            <a:ext cx="2084832" cy="2253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200" dirty="0">
                <a:solidFill>
                  <a:srgbClr val="F07C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General Manager</a:t>
            </a:r>
            <a:endParaRPr lang="en-US" sz="1200" dirty="0"/>
          </a:p>
        </p:txBody>
      </p:sp>
      <p:sp>
        <p:nvSpPr>
          <p:cNvPr id="9" name="Shape 7"/>
          <p:cNvSpPr/>
          <p:nvPr/>
        </p:nvSpPr>
        <p:spPr>
          <a:xfrm>
            <a:off x="4572000" y="1316736"/>
            <a:ext cx="0" cy="128016"/>
          </a:xfrm>
          <a:prstGeom prst="line">
            <a:avLst/>
          </a:prstGeom>
          <a:noFill/>
          <a:ln w="12700">
            <a:solidFill>
              <a:srgbClr val="99999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Shape 8"/>
          <p:cNvSpPr/>
          <p:nvPr/>
        </p:nvSpPr>
        <p:spPr>
          <a:xfrm>
            <a:off x="1810512" y="1444752"/>
            <a:ext cx="5522976" cy="0"/>
          </a:xfrm>
          <a:prstGeom prst="line">
            <a:avLst/>
          </a:prstGeom>
          <a:noFill/>
          <a:ln w="12700">
            <a:solidFill>
              <a:srgbClr val="99999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Shape 9"/>
          <p:cNvSpPr/>
          <p:nvPr/>
        </p:nvSpPr>
        <p:spPr>
          <a:xfrm>
            <a:off x="1810512" y="1444752"/>
            <a:ext cx="0" cy="128016"/>
          </a:xfrm>
          <a:prstGeom prst="line">
            <a:avLst/>
          </a:prstGeom>
          <a:noFill/>
          <a:ln w="12700">
            <a:solidFill>
              <a:srgbClr val="99999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Shape 10"/>
          <p:cNvSpPr/>
          <p:nvPr/>
        </p:nvSpPr>
        <p:spPr>
          <a:xfrm>
            <a:off x="4572000" y="1444752"/>
            <a:ext cx="0" cy="128016"/>
          </a:xfrm>
          <a:prstGeom prst="line">
            <a:avLst/>
          </a:prstGeom>
          <a:noFill/>
          <a:ln w="12700">
            <a:solidFill>
              <a:srgbClr val="99999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Shape 11"/>
          <p:cNvSpPr/>
          <p:nvPr/>
        </p:nvSpPr>
        <p:spPr>
          <a:xfrm>
            <a:off x="7333488" y="1444752"/>
            <a:ext cx="0" cy="128016"/>
          </a:xfrm>
          <a:prstGeom prst="line">
            <a:avLst/>
          </a:prstGeom>
          <a:noFill/>
          <a:ln w="12700">
            <a:solidFill>
              <a:srgbClr val="99999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Shape 12"/>
          <p:cNvSpPr/>
          <p:nvPr/>
        </p:nvSpPr>
        <p:spPr>
          <a:xfrm>
            <a:off x="621792" y="1572768"/>
            <a:ext cx="2377440" cy="475488"/>
          </a:xfrm>
          <a:prstGeom prst="rect">
            <a:avLst/>
          </a:prstGeom>
          <a:solidFill>
            <a:srgbClr val="1E3A6E"/>
          </a:solidFill>
          <a:ln w="12700">
            <a:solidFill>
              <a:srgbClr val="1E3A6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Text 13"/>
          <p:cNvSpPr/>
          <p:nvPr/>
        </p:nvSpPr>
        <p:spPr>
          <a:xfrm>
            <a:off x="676656" y="1572768"/>
            <a:ext cx="2267712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Business</a:t>
            </a:r>
            <a:endParaRPr lang="en-US" sz="1300" dirty="0"/>
          </a:p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Development</a:t>
            </a:r>
            <a:endParaRPr lang="en-US" sz="1300" dirty="0"/>
          </a:p>
        </p:txBody>
      </p:sp>
      <p:sp>
        <p:nvSpPr>
          <p:cNvPr id="16" name="Shape 14"/>
          <p:cNvSpPr/>
          <p:nvPr/>
        </p:nvSpPr>
        <p:spPr>
          <a:xfrm>
            <a:off x="3383280" y="1572768"/>
            <a:ext cx="2377440" cy="475488"/>
          </a:xfrm>
          <a:prstGeom prst="rect">
            <a:avLst/>
          </a:prstGeom>
          <a:solidFill>
            <a:srgbClr val="1E3A6E"/>
          </a:solidFill>
          <a:ln w="12700">
            <a:solidFill>
              <a:srgbClr val="1E3A6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Text 15"/>
          <p:cNvSpPr/>
          <p:nvPr/>
        </p:nvSpPr>
        <p:spPr>
          <a:xfrm>
            <a:off x="3438144" y="1572768"/>
            <a:ext cx="2267712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Operations</a:t>
            </a:r>
            <a:endParaRPr lang="en-US" sz="1300" dirty="0"/>
          </a:p>
        </p:txBody>
      </p:sp>
      <p:sp>
        <p:nvSpPr>
          <p:cNvPr id="18" name="Shape 16"/>
          <p:cNvSpPr/>
          <p:nvPr/>
        </p:nvSpPr>
        <p:spPr>
          <a:xfrm>
            <a:off x="6144768" y="1572768"/>
            <a:ext cx="2377440" cy="475488"/>
          </a:xfrm>
          <a:prstGeom prst="rect">
            <a:avLst/>
          </a:prstGeom>
          <a:solidFill>
            <a:srgbClr val="1E3A6E"/>
          </a:solidFill>
          <a:ln w="12700">
            <a:solidFill>
              <a:srgbClr val="1E3A6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9" name="Text 17"/>
          <p:cNvSpPr/>
          <p:nvPr/>
        </p:nvSpPr>
        <p:spPr>
          <a:xfrm>
            <a:off x="6199632" y="1572768"/>
            <a:ext cx="2267712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Administration</a:t>
            </a:r>
            <a:endParaRPr lang="en-US" sz="1300" dirty="0"/>
          </a:p>
        </p:txBody>
      </p:sp>
      <p:sp>
        <p:nvSpPr>
          <p:cNvPr id="20" name="Shape 18"/>
          <p:cNvSpPr/>
          <p:nvPr/>
        </p:nvSpPr>
        <p:spPr>
          <a:xfrm>
            <a:off x="1810512" y="2048256"/>
            <a:ext cx="0" cy="128016"/>
          </a:xfrm>
          <a:prstGeom prst="line">
            <a:avLst/>
          </a:prstGeom>
          <a:noFill/>
          <a:ln w="12700">
            <a:solidFill>
              <a:srgbClr val="99999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1" name="Shape 19"/>
          <p:cNvSpPr/>
          <p:nvPr/>
        </p:nvSpPr>
        <p:spPr>
          <a:xfrm>
            <a:off x="1161288" y="2176272"/>
            <a:ext cx="1170432" cy="0"/>
          </a:xfrm>
          <a:prstGeom prst="line">
            <a:avLst/>
          </a:prstGeom>
          <a:noFill/>
          <a:ln w="12700">
            <a:solidFill>
              <a:srgbClr val="99999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2" name="Shape 20"/>
          <p:cNvSpPr/>
          <p:nvPr/>
        </p:nvSpPr>
        <p:spPr>
          <a:xfrm>
            <a:off x="1161288" y="2176272"/>
            <a:ext cx="0" cy="164592"/>
          </a:xfrm>
          <a:prstGeom prst="line">
            <a:avLst/>
          </a:prstGeom>
          <a:noFill/>
          <a:ln w="12700">
            <a:solidFill>
              <a:srgbClr val="99999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3" name="Shape 21"/>
          <p:cNvSpPr/>
          <p:nvPr/>
        </p:nvSpPr>
        <p:spPr>
          <a:xfrm>
            <a:off x="2331720" y="2176272"/>
            <a:ext cx="0" cy="164592"/>
          </a:xfrm>
          <a:prstGeom prst="line">
            <a:avLst/>
          </a:prstGeom>
          <a:noFill/>
          <a:ln w="12700">
            <a:solidFill>
              <a:srgbClr val="99999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4" name="Shape 22"/>
          <p:cNvSpPr/>
          <p:nvPr/>
        </p:nvSpPr>
        <p:spPr>
          <a:xfrm>
            <a:off x="4572000" y="2048256"/>
            <a:ext cx="0" cy="128016"/>
          </a:xfrm>
          <a:prstGeom prst="line">
            <a:avLst/>
          </a:prstGeom>
          <a:noFill/>
          <a:ln w="12700">
            <a:solidFill>
              <a:srgbClr val="99999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5" name="Shape 23"/>
          <p:cNvSpPr/>
          <p:nvPr/>
        </p:nvSpPr>
        <p:spPr>
          <a:xfrm>
            <a:off x="3922776" y="2176272"/>
            <a:ext cx="1170432" cy="0"/>
          </a:xfrm>
          <a:prstGeom prst="line">
            <a:avLst/>
          </a:prstGeom>
          <a:noFill/>
          <a:ln w="12700">
            <a:solidFill>
              <a:srgbClr val="99999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6" name="Shape 24"/>
          <p:cNvSpPr/>
          <p:nvPr/>
        </p:nvSpPr>
        <p:spPr>
          <a:xfrm>
            <a:off x="3922776" y="2176272"/>
            <a:ext cx="0" cy="164592"/>
          </a:xfrm>
          <a:prstGeom prst="line">
            <a:avLst/>
          </a:prstGeom>
          <a:noFill/>
          <a:ln w="12700">
            <a:solidFill>
              <a:srgbClr val="99999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7" name="Shape 25"/>
          <p:cNvSpPr/>
          <p:nvPr/>
        </p:nvSpPr>
        <p:spPr>
          <a:xfrm>
            <a:off x="5093208" y="2176272"/>
            <a:ext cx="0" cy="164592"/>
          </a:xfrm>
          <a:prstGeom prst="line">
            <a:avLst/>
          </a:prstGeom>
          <a:noFill/>
          <a:ln w="12700">
            <a:solidFill>
              <a:srgbClr val="99999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8" name="Shape 26"/>
          <p:cNvSpPr/>
          <p:nvPr/>
        </p:nvSpPr>
        <p:spPr>
          <a:xfrm>
            <a:off x="7333488" y="2048256"/>
            <a:ext cx="0" cy="128016"/>
          </a:xfrm>
          <a:prstGeom prst="line">
            <a:avLst/>
          </a:prstGeom>
          <a:noFill/>
          <a:ln w="12700">
            <a:solidFill>
              <a:srgbClr val="99999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9" name="Shape 27"/>
          <p:cNvSpPr/>
          <p:nvPr/>
        </p:nvSpPr>
        <p:spPr>
          <a:xfrm>
            <a:off x="6684264" y="2176272"/>
            <a:ext cx="1170432" cy="0"/>
          </a:xfrm>
          <a:prstGeom prst="line">
            <a:avLst/>
          </a:prstGeom>
          <a:noFill/>
          <a:ln w="12700">
            <a:solidFill>
              <a:srgbClr val="99999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0" name="Shape 28"/>
          <p:cNvSpPr/>
          <p:nvPr/>
        </p:nvSpPr>
        <p:spPr>
          <a:xfrm>
            <a:off x="6684264" y="2176272"/>
            <a:ext cx="0" cy="164592"/>
          </a:xfrm>
          <a:prstGeom prst="line">
            <a:avLst/>
          </a:prstGeom>
          <a:noFill/>
          <a:ln w="12700">
            <a:solidFill>
              <a:srgbClr val="99999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1" name="Shape 29"/>
          <p:cNvSpPr/>
          <p:nvPr/>
        </p:nvSpPr>
        <p:spPr>
          <a:xfrm>
            <a:off x="7854696" y="2176272"/>
            <a:ext cx="0" cy="164592"/>
          </a:xfrm>
          <a:prstGeom prst="line">
            <a:avLst/>
          </a:prstGeom>
          <a:noFill/>
          <a:ln w="12700">
            <a:solidFill>
              <a:srgbClr val="99999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2" name="Shape 30"/>
          <p:cNvSpPr/>
          <p:nvPr/>
        </p:nvSpPr>
        <p:spPr>
          <a:xfrm>
            <a:off x="621792" y="2340864"/>
            <a:ext cx="1078992" cy="420624"/>
          </a:xfrm>
          <a:prstGeom prst="rect">
            <a:avLst/>
          </a:prstGeom>
          <a:solidFill>
            <a:srgbClr val="F07C1A"/>
          </a:solidFill>
          <a:ln w="12700">
            <a:solidFill>
              <a:srgbClr val="F07C1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3" name="Text 31"/>
          <p:cNvSpPr/>
          <p:nvPr/>
        </p:nvSpPr>
        <p:spPr>
          <a:xfrm>
            <a:off x="676656" y="2340864"/>
            <a:ext cx="96926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Marketing</a:t>
            </a:r>
            <a:endParaRPr lang="en-US" sz="1200" dirty="0"/>
          </a:p>
        </p:txBody>
      </p:sp>
      <p:sp>
        <p:nvSpPr>
          <p:cNvPr id="34" name="Shape 32"/>
          <p:cNvSpPr/>
          <p:nvPr/>
        </p:nvSpPr>
        <p:spPr>
          <a:xfrm>
            <a:off x="1792224" y="2340864"/>
            <a:ext cx="1078992" cy="420624"/>
          </a:xfrm>
          <a:prstGeom prst="rect">
            <a:avLst/>
          </a:prstGeom>
          <a:solidFill>
            <a:srgbClr val="F07C1A"/>
          </a:solidFill>
          <a:ln w="12700">
            <a:solidFill>
              <a:srgbClr val="F07C1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5" name="Text 33"/>
          <p:cNvSpPr/>
          <p:nvPr/>
        </p:nvSpPr>
        <p:spPr>
          <a:xfrm>
            <a:off x="1847088" y="2340864"/>
            <a:ext cx="96926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Sales</a:t>
            </a:r>
            <a:endParaRPr lang="en-US" sz="1200" dirty="0"/>
          </a:p>
        </p:txBody>
      </p:sp>
      <p:sp>
        <p:nvSpPr>
          <p:cNvPr id="36" name="Shape 34"/>
          <p:cNvSpPr/>
          <p:nvPr/>
        </p:nvSpPr>
        <p:spPr>
          <a:xfrm>
            <a:off x="3383280" y="2340864"/>
            <a:ext cx="1078992" cy="420624"/>
          </a:xfrm>
          <a:prstGeom prst="rect">
            <a:avLst/>
          </a:prstGeom>
          <a:solidFill>
            <a:srgbClr val="F07C1A"/>
          </a:solidFill>
          <a:ln w="12700">
            <a:solidFill>
              <a:srgbClr val="F07C1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7" name="Text 35"/>
          <p:cNvSpPr/>
          <p:nvPr/>
        </p:nvSpPr>
        <p:spPr>
          <a:xfrm>
            <a:off x="3438144" y="2340864"/>
            <a:ext cx="96926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Production</a:t>
            </a:r>
            <a:endParaRPr lang="en-US" sz="1200" dirty="0"/>
          </a:p>
        </p:txBody>
      </p:sp>
      <p:sp>
        <p:nvSpPr>
          <p:cNvPr id="38" name="Shape 36"/>
          <p:cNvSpPr/>
          <p:nvPr/>
        </p:nvSpPr>
        <p:spPr>
          <a:xfrm>
            <a:off x="4553712" y="2340864"/>
            <a:ext cx="1078992" cy="420624"/>
          </a:xfrm>
          <a:prstGeom prst="rect">
            <a:avLst/>
          </a:prstGeom>
          <a:solidFill>
            <a:srgbClr val="F07C1A"/>
          </a:solidFill>
          <a:ln w="12700">
            <a:solidFill>
              <a:srgbClr val="F07C1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9" name="Text 37"/>
          <p:cNvSpPr/>
          <p:nvPr/>
        </p:nvSpPr>
        <p:spPr>
          <a:xfrm>
            <a:off x="4608576" y="2340864"/>
            <a:ext cx="96926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Service</a:t>
            </a:r>
            <a:endParaRPr lang="en-US" sz="1200" dirty="0"/>
          </a:p>
        </p:txBody>
      </p:sp>
      <p:sp>
        <p:nvSpPr>
          <p:cNvPr id="40" name="Shape 38"/>
          <p:cNvSpPr/>
          <p:nvPr/>
        </p:nvSpPr>
        <p:spPr>
          <a:xfrm>
            <a:off x="6144768" y="2340864"/>
            <a:ext cx="1078992" cy="420624"/>
          </a:xfrm>
          <a:prstGeom prst="rect">
            <a:avLst/>
          </a:prstGeom>
          <a:solidFill>
            <a:srgbClr val="F07C1A"/>
          </a:solidFill>
          <a:ln w="12700">
            <a:solidFill>
              <a:srgbClr val="F07C1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1" name="Text 39"/>
          <p:cNvSpPr/>
          <p:nvPr/>
        </p:nvSpPr>
        <p:spPr>
          <a:xfrm>
            <a:off x="6199632" y="2340864"/>
            <a:ext cx="96926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Finance</a:t>
            </a:r>
            <a:endParaRPr lang="en-US" sz="1200" dirty="0"/>
          </a:p>
        </p:txBody>
      </p:sp>
      <p:sp>
        <p:nvSpPr>
          <p:cNvPr id="42" name="Shape 40"/>
          <p:cNvSpPr/>
          <p:nvPr/>
        </p:nvSpPr>
        <p:spPr>
          <a:xfrm>
            <a:off x="7315200" y="2340864"/>
            <a:ext cx="1078992" cy="420624"/>
          </a:xfrm>
          <a:prstGeom prst="rect">
            <a:avLst/>
          </a:prstGeom>
          <a:solidFill>
            <a:srgbClr val="F07C1A"/>
          </a:solidFill>
          <a:ln w="12700">
            <a:solidFill>
              <a:srgbClr val="F07C1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3" name="Text 41"/>
          <p:cNvSpPr/>
          <p:nvPr/>
        </p:nvSpPr>
        <p:spPr>
          <a:xfrm>
            <a:off x="7370064" y="2340864"/>
            <a:ext cx="96926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HR</a:t>
            </a:r>
            <a:endParaRPr lang="en-US" sz="1200" dirty="0"/>
          </a:p>
        </p:txBody>
      </p:sp>
      <p:sp>
        <p:nvSpPr>
          <p:cNvPr id="44" name="Shape 42"/>
          <p:cNvSpPr/>
          <p:nvPr/>
        </p:nvSpPr>
        <p:spPr>
          <a:xfrm>
            <a:off x="4507992" y="2761488"/>
            <a:ext cx="0" cy="274320"/>
          </a:xfrm>
          <a:prstGeom prst="line">
            <a:avLst/>
          </a:prstGeom>
          <a:noFill/>
          <a:ln w="12700">
            <a:solidFill>
              <a:srgbClr val="99999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5" name="Shape 43"/>
          <p:cNvSpPr/>
          <p:nvPr/>
        </p:nvSpPr>
        <p:spPr>
          <a:xfrm>
            <a:off x="621791" y="3035808"/>
            <a:ext cx="7900397" cy="420624"/>
          </a:xfrm>
          <a:prstGeom prst="rect">
            <a:avLst/>
          </a:prstGeom>
          <a:solidFill>
            <a:srgbClr val="F07C1A"/>
          </a:solidFill>
          <a:ln w="1270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6" name="Text 44"/>
          <p:cNvSpPr/>
          <p:nvPr/>
        </p:nvSpPr>
        <p:spPr>
          <a:xfrm>
            <a:off x="621791" y="3035808"/>
            <a:ext cx="7900401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kern="0" spc="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CUSTOMER</a:t>
            </a:r>
            <a:endParaRPr lang="en-US" sz="1300" dirty="0"/>
          </a:p>
        </p:txBody>
      </p:sp>
      <p:sp>
        <p:nvSpPr>
          <p:cNvPr id="47" name="Text 45"/>
          <p:cNvSpPr/>
          <p:nvPr/>
        </p:nvSpPr>
        <p:spPr>
          <a:xfrm>
            <a:off x="274320" y="3657600"/>
            <a:ext cx="8595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i="1" dirty="0">
                <a:solidFill>
                  <a:srgbClr val="6666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team serves the customer. Authority flows down from the owner.</a:t>
            </a:r>
            <a:endParaRPr lang="en-US" sz="11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822960"/>
          </a:xfrm>
          <a:prstGeom prst="rect">
            <a:avLst/>
          </a:prstGeom>
          <a:solidFill>
            <a:srgbClr val="1E3A6E"/>
          </a:solidFill>
          <a:ln w="12700">
            <a:solidFill>
              <a:srgbClr val="1E3A6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64592" cy="822960"/>
          </a:xfrm>
          <a:prstGeom prst="rect">
            <a:avLst/>
          </a:prstGeom>
          <a:solidFill>
            <a:srgbClr val="F07C1A"/>
          </a:solidFill>
          <a:ln w="12700">
            <a:solidFill>
              <a:srgbClr val="F07C1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320040" y="0"/>
            <a:ext cx="859536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Position Description vs Job Description — Understanding the Difference</a:t>
            </a:r>
            <a:endParaRPr lang="en-US" sz="2000" dirty="0"/>
          </a:p>
        </p:txBody>
      </p:sp>
      <p:sp>
        <p:nvSpPr>
          <p:cNvPr id="5" name="Text 3"/>
          <p:cNvSpPr/>
          <p:nvPr/>
        </p:nvSpPr>
        <p:spPr>
          <a:xfrm>
            <a:off x="0" y="4892040"/>
            <a:ext cx="9144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dirty="0">
                <a:solidFill>
                  <a:srgbClr val="CCCC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BusinessMaximiserCoaching.com.au  |  Building Strong Profitable Businesses</a:t>
            </a:r>
            <a:endParaRPr lang="en-US" sz="800" dirty="0"/>
          </a:p>
        </p:txBody>
      </p:sp>
      <p:sp>
        <p:nvSpPr>
          <p:cNvPr id="6" name="Shape 4"/>
          <p:cNvSpPr/>
          <p:nvPr/>
        </p:nvSpPr>
        <p:spPr>
          <a:xfrm>
            <a:off x="274320" y="960120"/>
            <a:ext cx="4160520" cy="3794760"/>
          </a:xfrm>
          <a:prstGeom prst="rect">
            <a:avLst/>
          </a:prstGeom>
          <a:solidFill>
            <a:srgbClr val="F2F2F2"/>
          </a:solidFill>
          <a:ln w="12700">
            <a:solidFill>
              <a:srgbClr val="CCCCC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Shape 5"/>
          <p:cNvSpPr/>
          <p:nvPr/>
        </p:nvSpPr>
        <p:spPr>
          <a:xfrm>
            <a:off x="274320" y="960120"/>
            <a:ext cx="4160520" cy="411480"/>
          </a:xfrm>
          <a:prstGeom prst="rect">
            <a:avLst/>
          </a:prstGeom>
          <a:solidFill>
            <a:srgbClr val="1E3A6E"/>
          </a:solidFill>
          <a:ln w="12700">
            <a:solidFill>
              <a:srgbClr val="1E3A6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365760" y="960120"/>
            <a:ext cx="39776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Position Description</a:t>
            </a:r>
            <a:endParaRPr lang="en-US" sz="1500" dirty="0"/>
          </a:p>
        </p:txBody>
      </p:sp>
      <p:sp>
        <p:nvSpPr>
          <p:cNvPr id="9" name="Text 7"/>
          <p:cNvSpPr/>
          <p:nvPr/>
        </p:nvSpPr>
        <p:spPr>
          <a:xfrm>
            <a:off x="384048" y="1444752"/>
            <a:ext cx="3931920" cy="3200400"/>
          </a:xfrm>
          <a:prstGeom prst="rect">
            <a:avLst/>
          </a:prstGeom>
          <a:noFill/>
          <a:ln/>
        </p:spPr>
        <p:txBody>
          <a:bodyPr wrap="square" lIns="0" tIns="76200" rIns="0" bIns="0" rtlCol="0" anchor="t"/>
          <a:lstStyle/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3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Describes a single function or role in the business</a:t>
            </a:r>
            <a:endParaRPr lang="en-US" sz="13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3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Attached to a box on the org chart</a:t>
            </a:r>
            <a:endParaRPr lang="en-US" sz="13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3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Defines the outcomes, responsibilities, and accountabilities for that position</a:t>
            </a:r>
            <a:endParaRPr lang="en-US" sz="13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3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Exists independently of the person in the role</a:t>
            </a:r>
            <a:endParaRPr lang="en-US" sz="13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3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business owns it — not the individual</a:t>
            </a:r>
            <a:endParaRPr lang="en-US" sz="1300" dirty="0"/>
          </a:p>
        </p:txBody>
      </p:sp>
      <p:sp>
        <p:nvSpPr>
          <p:cNvPr id="10" name="Shape 8"/>
          <p:cNvSpPr/>
          <p:nvPr/>
        </p:nvSpPr>
        <p:spPr>
          <a:xfrm>
            <a:off x="4709160" y="960120"/>
            <a:ext cx="4160520" cy="3794760"/>
          </a:xfrm>
          <a:prstGeom prst="rect">
            <a:avLst/>
          </a:prstGeom>
          <a:solidFill>
            <a:srgbClr val="F2F2F2"/>
          </a:solidFill>
          <a:ln w="12700">
            <a:solidFill>
              <a:srgbClr val="CCCCC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Shape 9"/>
          <p:cNvSpPr/>
          <p:nvPr/>
        </p:nvSpPr>
        <p:spPr>
          <a:xfrm>
            <a:off x="4709160" y="960120"/>
            <a:ext cx="4160520" cy="411480"/>
          </a:xfrm>
          <a:prstGeom prst="rect">
            <a:avLst/>
          </a:prstGeom>
          <a:solidFill>
            <a:srgbClr val="F07C1A"/>
          </a:solidFill>
          <a:ln w="12700">
            <a:solidFill>
              <a:srgbClr val="F07C1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Text 10"/>
          <p:cNvSpPr/>
          <p:nvPr/>
        </p:nvSpPr>
        <p:spPr>
          <a:xfrm>
            <a:off x="4800600" y="960120"/>
            <a:ext cx="39776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Job Description</a:t>
            </a:r>
            <a:endParaRPr lang="en-US" sz="1500" dirty="0"/>
          </a:p>
        </p:txBody>
      </p:sp>
      <p:sp>
        <p:nvSpPr>
          <p:cNvPr id="13" name="Text 11"/>
          <p:cNvSpPr/>
          <p:nvPr/>
        </p:nvSpPr>
        <p:spPr>
          <a:xfrm>
            <a:off x="4818888" y="1444752"/>
            <a:ext cx="3931920" cy="3200400"/>
          </a:xfrm>
          <a:prstGeom prst="rect">
            <a:avLst/>
          </a:prstGeom>
          <a:noFill/>
          <a:ln/>
        </p:spPr>
        <p:txBody>
          <a:bodyPr wrap="square" lIns="0" tIns="76200" rIns="0" bIns="0" rtlCol="0" anchor="t"/>
          <a:lstStyle/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3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Describes what one person actually does day to day</a:t>
            </a:r>
            <a:endParaRPr lang="en-US" sz="13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3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May span multiple positions on the org chart</a:t>
            </a:r>
            <a:endParaRPr lang="en-US" sz="13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3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Common in early-stage businesses where one person wears many hats</a:t>
            </a:r>
            <a:endParaRPr lang="en-US" sz="13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3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When Bob is also the bookkeeper, the sales person, and the ops manager — that is a job description</a:t>
            </a:r>
            <a:endParaRPr lang="en-US" sz="13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3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 the business grows, each position is filled by a dedicated person and a position description takes over</a:t>
            </a:r>
            <a:endParaRPr lang="en-US" sz="13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9e162c08-f0f8-449c-ad69-4aa8de64c17f" xsi:nil="true"/>
    <lcf76f155ced4ddcb4097134ff3c332f xmlns="0961cef5-67eb-48c1-af87-a2f48e517b99">
      <Terms xmlns="http://schemas.microsoft.com/office/infopath/2007/PartnerControls"/>
    </lcf76f155ced4ddcb4097134ff3c332f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F754546C50B0A4F90F469127512EA49" ma:contentTypeVersion="19" ma:contentTypeDescription="Create a new document." ma:contentTypeScope="" ma:versionID="ea72d8bf1a02a4ede42aaf5ca0a3a10d">
  <xsd:schema xmlns:xsd="http://www.w3.org/2001/XMLSchema" xmlns:xs="http://www.w3.org/2001/XMLSchema" xmlns:p="http://schemas.microsoft.com/office/2006/metadata/properties" xmlns:ns2="0961cef5-67eb-48c1-af87-a2f48e517b99" xmlns:ns3="9e162c08-f0f8-449c-ad69-4aa8de64c17f" targetNamespace="http://schemas.microsoft.com/office/2006/metadata/properties" ma:root="true" ma:fieldsID="abb2fad9218e53770536761219034277" ns2:_="" ns3:_="">
    <xsd:import namespace="0961cef5-67eb-48c1-af87-a2f48e517b99"/>
    <xsd:import namespace="9e162c08-f0f8-449c-ad69-4aa8de64c17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OCR" minOccurs="0"/>
                <xsd:element ref="ns2:MediaServiceLocatio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961cef5-67eb-48c1-af87-a2f48e517b9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LengthInSeconds" ma:index="18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0" nillable="true" ma:taxonomy="true" ma:internalName="lcf76f155ced4ddcb4097134ff3c332f" ma:taxonomyFieldName="MediaServiceImageTags" ma:displayName="Image Tags" ma:readOnly="false" ma:fieldId="{5cf76f15-5ced-4ddc-b409-7134ff3c332f}" ma:taxonomyMulti="true" ma:sspId="eb536138-8fdd-4f97-bd72-d716dfe374e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e162c08-f0f8-449c-ad69-4aa8de64c17f" elementFormDefault="qualified">
    <xsd:import namespace="http://schemas.microsoft.com/office/2006/documentManagement/types"/>
    <xsd:import namespace="http://schemas.microsoft.com/office/infopath/2007/PartnerControls"/>
    <xsd:element name="TaxCatchAll" ma:index="21" nillable="true" ma:displayName="Taxonomy Catch All Column" ma:hidden="true" ma:list="{f1f04402-b9bf-4fdd-b874-07b00364f46f}" ma:internalName="TaxCatchAll" ma:showField="CatchAllData" ma:web="9e162c08-f0f8-449c-ad69-4aa8de64c17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3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4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91DC36FB-8A6B-46D3-B251-5BC59CF48375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F6DFAC6B-FE26-4E40-A2C0-3737D96602C4}">
  <ds:schemaRefs>
    <ds:schemaRef ds:uri="http://schemas.microsoft.com/office/infopath/2007/PartnerControls"/>
    <ds:schemaRef ds:uri="http://purl.org/dc/dcmitype/"/>
    <ds:schemaRef ds:uri="http://schemas.microsoft.com/office/2006/metadata/properties"/>
    <ds:schemaRef ds:uri="http://www.w3.org/XML/1998/namespace"/>
    <ds:schemaRef ds:uri="http://schemas.microsoft.com/office/2006/documentManagement/types"/>
    <ds:schemaRef ds:uri="http://purl.org/dc/terms/"/>
    <ds:schemaRef ds:uri="http://schemas.openxmlformats.org/package/2006/metadata/core-properties"/>
    <ds:schemaRef ds:uri="http://purl.org/dc/elements/1.1/"/>
    <ds:schemaRef ds:uri="9e162c08-f0f8-449c-ad69-4aa8de64c17f"/>
    <ds:schemaRef ds:uri="0961cef5-67eb-48c1-af87-a2f48e517b99"/>
  </ds:schemaRefs>
</ds:datastoreItem>
</file>

<file path=customXml/itemProps3.xml><?xml version="1.0" encoding="utf-8"?>
<ds:datastoreItem xmlns:ds="http://schemas.openxmlformats.org/officeDocument/2006/customXml" ds:itemID="{61EF4ABB-4F89-45D5-866B-32435390C69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961cef5-67eb-48c1-af87-a2f48e517b99"/>
    <ds:schemaRef ds:uri="9e162c08-f0f8-449c-ad69-4aa8de64c17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Metadata/LabelInfo.xml><?xml version="1.0" encoding="utf-8"?>
<clbl:labelList xmlns:clbl="http://schemas.microsoft.com/office/2020/mipLabelMetadata">
  <clbl:label id="{61717f05-5bf8-4a9c-97dc-82b501d89adb}" enabled="0" method="" siteId="{61717f05-5bf8-4a9c-97dc-82b501d89adb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71</TotalTime>
  <Words>1702</Words>
  <Application>Microsoft Macintosh PowerPoint</Application>
  <PresentationFormat>On-screen Show (16:9)</PresentationFormat>
  <Paragraphs>370</Paragraphs>
  <Slides>23</Slides>
  <Notes>23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6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Session 2 – Who to Hire and Organisational Structure</dc:title>
  <dc:subject>PptxGenJS Presentation</dc:subject>
  <dc:creator>PptxGenJS</dc:creator>
  <cp:lastModifiedBy>Sam Harrop  |  Harrop Business Enterprises</cp:lastModifiedBy>
  <cp:revision>2</cp:revision>
  <dcterms:created xsi:type="dcterms:W3CDTF">2026-06-01T06:02:36Z</dcterms:created>
  <dcterms:modified xsi:type="dcterms:W3CDTF">2026-06-07T23:02:13Z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0x0101008F754546C50B0A4F90F469127512EA49</vt:lpwstr>
  </property>
  <property fmtid="{D5CDD505-2E9C-101B-9397-08002B2CF9AE}" pid="3" name="MediaServiceImageTags">
    <vt:lpwstr/>
  </property>
</Properties>
</file>