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Slides/notesSlide25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92" r:id="rId2"/>
    <p:sldId id="256" r:id="rId3"/>
    <p:sldId id="257" r:id="rId4"/>
    <p:sldId id="258" r:id="rId5"/>
    <p:sldId id="259" r:id="rId6"/>
    <p:sldId id="291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3" d="100"/>
          <a:sy n="163" d="100"/>
        </p:scale>
        <p:origin x="18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38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37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97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Hire Better, Faster — The Complete Series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20040" y="932688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20040" y="932688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32688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813816" y="1042416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to Hire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13816" y="1463040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framework and cost of delay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54680" y="932688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3154680" y="932688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154680" y="932688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648456" y="1042416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to Hire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648456" y="1463040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 structure and role clarity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989320" y="932688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5989320" y="932688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989320" y="932688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483096" y="1042416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Descriptions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483096" y="1463040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performance contract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20040" y="2194560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320040" y="2194560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320040" y="2194560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813816" y="2304288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 Profiling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13816" y="2724912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for behavioural fit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3154680" y="2194560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154680" y="2194560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3154680" y="2194560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3648456" y="2304288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 Rates and Scales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648456" y="2724912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competitive, and structured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989320" y="2194560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5989320" y="2194560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5989320" y="2194560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6483096" y="2304288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Job Advert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6483096" y="2724912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formats, one great candidate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320040" y="3456432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20040" y="3456432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6"/>
          <p:cNvSpPr/>
          <p:nvPr/>
        </p:nvSpPr>
        <p:spPr>
          <a:xfrm>
            <a:off x="320040" y="3456432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2000" dirty="0"/>
          </a:p>
        </p:txBody>
      </p:sp>
      <p:sp>
        <p:nvSpPr>
          <p:cNvPr id="39" name="Text 37"/>
          <p:cNvSpPr/>
          <p:nvPr/>
        </p:nvSpPr>
        <p:spPr>
          <a:xfrm>
            <a:off x="813816" y="3566160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 Interviews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813816" y="3986784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process and scorecards</a:t>
            </a:r>
            <a:endParaRPr lang="en-US" sz="1100" dirty="0"/>
          </a:p>
        </p:txBody>
      </p:sp>
      <p:sp>
        <p:nvSpPr>
          <p:cNvPr id="41" name="Shape 39"/>
          <p:cNvSpPr/>
          <p:nvPr/>
        </p:nvSpPr>
        <p:spPr>
          <a:xfrm>
            <a:off x="3154680" y="3456432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3154680" y="3456432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3154680" y="3456432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2000" dirty="0"/>
          </a:p>
        </p:txBody>
      </p:sp>
      <p:sp>
        <p:nvSpPr>
          <p:cNvPr id="44" name="Text 42"/>
          <p:cNvSpPr/>
          <p:nvPr/>
        </p:nvSpPr>
        <p:spPr>
          <a:xfrm>
            <a:off x="3648456" y="3566160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Checks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3648456" y="3986784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questions referees don't expect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5989320" y="3456432"/>
            <a:ext cx="2743200" cy="11704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5989320" y="3456432"/>
            <a:ext cx="420624" cy="11704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8" name="Text 46"/>
          <p:cNvSpPr/>
          <p:nvPr/>
        </p:nvSpPr>
        <p:spPr>
          <a:xfrm>
            <a:off x="5989320" y="3456432"/>
            <a:ext cx="420624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2000" dirty="0"/>
          </a:p>
        </p:txBody>
      </p:sp>
      <p:sp>
        <p:nvSpPr>
          <p:cNvPr id="49" name="Text 47"/>
          <p:cNvSpPr/>
          <p:nvPr/>
        </p:nvSpPr>
        <p:spPr>
          <a:xfrm>
            <a:off x="6483096" y="3566160"/>
            <a:ext cx="21762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Induction Plan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6483096" y="3986784"/>
            <a:ext cx="217627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CDD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30-60-90 days and setting them up to win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Position Description Framework — 6 Steps Forward, Then Back</a:t>
            </a:r>
            <a:endParaRPr lang="en-US" sz="3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It Forward, Then Refine It Backward — The Framework That Works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03504" y="713232"/>
            <a:ext cx="7936992" cy="18288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03504" y="713232"/>
            <a:ext cx="79369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00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 FORWARD  →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603504" y="1005840"/>
            <a:ext cx="1261872" cy="7132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03504" y="1005840"/>
            <a:ext cx="1261872" cy="27432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03504" y="100584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" y="1298448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40080" y="15179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does this position exist?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1865376" y="1225296"/>
            <a:ext cx="73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1938528" y="1005840"/>
            <a:ext cx="1261872" cy="7132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938528" y="1005840"/>
            <a:ext cx="1261872" cy="27432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1938528" y="100584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975104" y="1298448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Accountabilities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1975104" y="15179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to 5 outcomes the person must achieve (WHAT)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3200400" y="1225296"/>
            <a:ext cx="73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3273552" y="1005840"/>
            <a:ext cx="1261872" cy="7132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3273552" y="1005840"/>
            <a:ext cx="1261872" cy="27432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3273552" y="100584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3310128" y="1298448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310128" y="15179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KPIs — how you know each accountability is being met</a:t>
            </a:r>
            <a:endParaRPr lang="en-US" sz="750" dirty="0"/>
          </a:p>
        </p:txBody>
      </p:sp>
      <p:sp>
        <p:nvSpPr>
          <p:cNvPr id="25" name="Text 23"/>
          <p:cNvSpPr/>
          <p:nvPr/>
        </p:nvSpPr>
        <p:spPr>
          <a:xfrm>
            <a:off x="4535424" y="1225296"/>
            <a:ext cx="73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608576" y="1005840"/>
            <a:ext cx="1261872" cy="71323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608576" y="1005840"/>
            <a:ext cx="1261872" cy="27432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608576" y="100584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4645152" y="1298448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Responsibilities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4645152" y="15179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Daily, weekly, monthly tasks to deliver those outcomes (HOW)</a:t>
            </a:r>
            <a:endParaRPr lang="en-US" sz="750" dirty="0"/>
          </a:p>
        </p:txBody>
      </p:sp>
      <p:sp>
        <p:nvSpPr>
          <p:cNvPr id="31" name="Text 29"/>
          <p:cNvSpPr/>
          <p:nvPr/>
        </p:nvSpPr>
        <p:spPr>
          <a:xfrm>
            <a:off x="5870448" y="1225296"/>
            <a:ext cx="73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5943600" y="1005840"/>
            <a:ext cx="1261872" cy="7132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943600" y="1005840"/>
            <a:ext cx="1261872" cy="27432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5943600" y="100584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5980176" y="1298448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 Skills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5980176" y="15179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have vs nice to have — Competence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7205472" y="1225296"/>
            <a:ext cx="731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7278624" y="1005840"/>
            <a:ext cx="1261872" cy="71323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278624" y="1005840"/>
            <a:ext cx="1261872" cy="27432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7278624" y="1005840"/>
            <a:ext cx="12618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7315200" y="1298448"/>
            <a:ext cx="1188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of Person</a:t>
            </a:r>
            <a:endParaRPr lang="en-US" sz="950" dirty="0"/>
          </a:p>
        </p:txBody>
      </p:sp>
      <p:sp>
        <p:nvSpPr>
          <p:cNvPr id="42" name="Text 40"/>
          <p:cNvSpPr/>
          <p:nvPr/>
        </p:nvSpPr>
        <p:spPr>
          <a:xfrm>
            <a:off x="7315200" y="1517904"/>
            <a:ext cx="1188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has succeeded here before — Character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603504" y="1792224"/>
            <a:ext cx="6541008" cy="182880"/>
          </a:xfrm>
          <a:prstGeom prst="rect">
            <a:avLst/>
          </a:prstGeom>
          <a:solidFill>
            <a:srgbClr val="E8F0FF"/>
          </a:solidFill>
          <a:ln w="12700">
            <a:solidFill>
              <a:srgbClr val="BB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4" name="Text 42"/>
          <p:cNvSpPr/>
          <p:nvPr/>
        </p:nvSpPr>
        <p:spPr>
          <a:xfrm>
            <a:off x="603504" y="1792224"/>
            <a:ext cx="6541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00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REFINE BACKWARD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5943600" y="2066544"/>
            <a:ext cx="1261872" cy="804672"/>
          </a:xfrm>
          <a:prstGeom prst="rect">
            <a:avLst/>
          </a:prstGeom>
          <a:solidFill>
            <a:srgbClr val="E8F0FF"/>
          </a:solidFill>
          <a:ln w="12700">
            <a:solidFill>
              <a:srgbClr val="BB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5943600" y="2066544"/>
            <a:ext cx="1261872" cy="21945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45"/>
          <p:cNvSpPr/>
          <p:nvPr/>
        </p:nvSpPr>
        <p:spPr>
          <a:xfrm>
            <a:off x="5943600" y="2066544"/>
            <a:ext cx="1261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100" dirty="0"/>
          </a:p>
        </p:txBody>
      </p:sp>
      <p:sp>
        <p:nvSpPr>
          <p:cNvPr id="48" name="Text 46"/>
          <p:cNvSpPr/>
          <p:nvPr/>
        </p:nvSpPr>
        <p:spPr>
          <a:xfrm>
            <a:off x="5971032" y="2304288"/>
            <a:ext cx="1207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5971032" y="2487168"/>
            <a:ext cx="120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the purpose still accurately describe why this role exists?</a:t>
            </a:r>
            <a:endParaRPr lang="en-US" sz="700" dirty="0"/>
          </a:p>
        </p:txBody>
      </p:sp>
      <p:sp>
        <p:nvSpPr>
          <p:cNvPr id="50" name="Shape 48"/>
          <p:cNvSpPr/>
          <p:nvPr/>
        </p:nvSpPr>
        <p:spPr>
          <a:xfrm>
            <a:off x="4608576" y="2066544"/>
            <a:ext cx="1261872" cy="804672"/>
          </a:xfrm>
          <a:prstGeom prst="rect">
            <a:avLst/>
          </a:prstGeom>
          <a:solidFill>
            <a:srgbClr val="E8F0FF"/>
          </a:solidFill>
          <a:ln w="12700">
            <a:solidFill>
              <a:srgbClr val="BB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>
            <a:off x="4608576" y="2066544"/>
            <a:ext cx="1261872" cy="21945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2" name="Text 50"/>
          <p:cNvSpPr/>
          <p:nvPr/>
        </p:nvSpPr>
        <p:spPr>
          <a:xfrm>
            <a:off x="4608576" y="2066544"/>
            <a:ext cx="1261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53" name="Text 51"/>
          <p:cNvSpPr/>
          <p:nvPr/>
        </p:nvSpPr>
        <p:spPr>
          <a:xfrm>
            <a:off x="4636008" y="2304288"/>
            <a:ext cx="1207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Accountabilities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4636008" y="2487168"/>
            <a:ext cx="120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 accountabilities outcomes, not tasks? Are there 3 to 5?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3273552" y="2066544"/>
            <a:ext cx="1261872" cy="804672"/>
          </a:xfrm>
          <a:prstGeom prst="rect">
            <a:avLst/>
          </a:prstGeom>
          <a:solidFill>
            <a:srgbClr val="E8F0FF"/>
          </a:solidFill>
          <a:ln w="12700">
            <a:solidFill>
              <a:srgbClr val="BB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3273552" y="2066544"/>
            <a:ext cx="1261872" cy="21945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55"/>
          <p:cNvSpPr/>
          <p:nvPr/>
        </p:nvSpPr>
        <p:spPr>
          <a:xfrm>
            <a:off x="3273552" y="2066544"/>
            <a:ext cx="1261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3300984" y="2304288"/>
            <a:ext cx="1207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3300984" y="2487168"/>
            <a:ext cx="120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each KPI directly measure the matching accountability?</a:t>
            </a:r>
            <a:endParaRPr lang="en-US" sz="700" dirty="0"/>
          </a:p>
        </p:txBody>
      </p:sp>
      <p:sp>
        <p:nvSpPr>
          <p:cNvPr id="60" name="Shape 58"/>
          <p:cNvSpPr/>
          <p:nvPr/>
        </p:nvSpPr>
        <p:spPr>
          <a:xfrm>
            <a:off x="1938528" y="2066544"/>
            <a:ext cx="1261872" cy="804672"/>
          </a:xfrm>
          <a:prstGeom prst="rect">
            <a:avLst/>
          </a:prstGeom>
          <a:solidFill>
            <a:srgbClr val="E8F0FF"/>
          </a:solidFill>
          <a:ln w="12700">
            <a:solidFill>
              <a:srgbClr val="BB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1938528" y="2066544"/>
            <a:ext cx="1261872" cy="21945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2" name="Text 60"/>
          <p:cNvSpPr/>
          <p:nvPr/>
        </p:nvSpPr>
        <p:spPr>
          <a:xfrm>
            <a:off x="1938528" y="2066544"/>
            <a:ext cx="1261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3" name="Text 61"/>
          <p:cNvSpPr/>
          <p:nvPr/>
        </p:nvSpPr>
        <p:spPr>
          <a:xfrm>
            <a:off x="1965960" y="2304288"/>
            <a:ext cx="1207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Responsibilities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1965960" y="2487168"/>
            <a:ext cx="120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tasks logically lead to the accountability being met?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603504" y="2066544"/>
            <a:ext cx="1261872" cy="804672"/>
          </a:xfrm>
          <a:prstGeom prst="rect">
            <a:avLst/>
          </a:prstGeom>
          <a:solidFill>
            <a:srgbClr val="E8F0FF"/>
          </a:solidFill>
          <a:ln w="12700">
            <a:solidFill>
              <a:srgbClr val="BBCCE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603504" y="2066544"/>
            <a:ext cx="1261872" cy="21945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7" name="Text 65"/>
          <p:cNvSpPr/>
          <p:nvPr/>
        </p:nvSpPr>
        <p:spPr>
          <a:xfrm>
            <a:off x="603504" y="2066544"/>
            <a:ext cx="126187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8" name="Text 66"/>
          <p:cNvSpPr/>
          <p:nvPr/>
        </p:nvSpPr>
        <p:spPr>
          <a:xfrm>
            <a:off x="630936" y="2304288"/>
            <a:ext cx="120700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 Skills</a:t>
            </a:r>
            <a:endParaRPr lang="en-US" sz="800" dirty="0"/>
          </a:p>
        </p:txBody>
      </p:sp>
      <p:sp>
        <p:nvSpPr>
          <p:cNvPr id="69" name="Text 67"/>
          <p:cNvSpPr/>
          <p:nvPr/>
        </p:nvSpPr>
        <p:spPr>
          <a:xfrm>
            <a:off x="630936" y="2487168"/>
            <a:ext cx="1207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the skills required match the accountabilities, not just the tasks?</a:t>
            </a:r>
            <a:endParaRPr lang="en-US" sz="700" dirty="0"/>
          </a:p>
        </p:txBody>
      </p:sp>
      <p:sp>
        <p:nvSpPr>
          <p:cNvPr id="70" name="Shape 68"/>
          <p:cNvSpPr/>
          <p:nvPr/>
        </p:nvSpPr>
        <p:spPr>
          <a:xfrm>
            <a:off x="274320" y="4681728"/>
            <a:ext cx="8595360" cy="21031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1" name="Text 69"/>
          <p:cNvSpPr/>
          <p:nvPr/>
        </p:nvSpPr>
        <p:spPr>
          <a:xfrm>
            <a:off x="274320" y="4681728"/>
            <a:ext cx="859536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forward reveals the structure. Reviewing backward reveals the gaps. A great position description survives both directions.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— Why Does This Position Exist?</a:t>
            </a:r>
            <a:endParaRPr 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Here — Get the Purpose Right and Everything Else Follows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365760" y="960120"/>
            <a:ext cx="8412480" cy="3749040"/>
          </a:xfrm>
          <a:prstGeom prst="rect">
            <a:avLst/>
          </a:prstGeom>
          <a:noFill/>
          <a:ln/>
        </p:spPr>
        <p:txBody>
          <a:bodyPr wrap="square" lIns="0" tIns="1270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 answers one question: why does this position exist?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what the person does, but why the role is necessary to the business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to three sentences maximum. If you cannot write it in three sentences, the role is not yet defined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weak purpose: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assist the operations team with various tasks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strong purpose: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manage the efficient delivery of all field operations, ensuring jobs are completed safely, on time, and to the standards required to protect the business's reputation and profitability</a:t>
            </a:r>
            <a:endParaRPr lang="en-US" sz="17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7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purpose becomes the first section of the position description skill output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Accountabilities — The 3 to 5 Outcomes That Define Success</a:t>
            </a:r>
            <a:endParaRPr lang="en-US" sz="3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Accountabilities by Role — Examples From the Field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987552"/>
            <a:ext cx="4114800" cy="148132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87552"/>
            <a:ext cx="411480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987552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84048" y="1408176"/>
            <a:ext cx="38953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daily operations run efficiently, safely, and in line with business standards.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663440" y="987552"/>
            <a:ext cx="4114800" cy="148132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663440" y="987552"/>
            <a:ext cx="411480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754880" y="987552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/ BDM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73168" y="1408176"/>
            <a:ext cx="38953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 agreed sales targets through effective customer engagement and follow-up.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274320" y="2651760"/>
            <a:ext cx="4114800" cy="148132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274320" y="2651760"/>
            <a:ext cx="411480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65176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4048" y="3072384"/>
            <a:ext cx="38953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accurate records, schedules, and business documentation.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663440" y="2651760"/>
            <a:ext cx="4114800" cy="1481328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663440" y="2651760"/>
            <a:ext cx="411480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754880" y="265176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Leader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773168" y="3072384"/>
            <a:ext cx="3895344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Lead, support, and develop team members to achieve performance expectations.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274320" y="4370832"/>
            <a:ext cx="8595360" cy="43891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74320" y="4370832"/>
            <a:ext cx="109728" cy="43891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93776" y="4370832"/>
            <a:ext cx="21945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and Compliance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2743200" y="4370832"/>
            <a:ext cx="6035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safe work practices and comply with all relevant policies, procedures, and legislation.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74320" y="4846320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the final accountability in every position description.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 — How You Know It Is Being Done Well</a:t>
            </a:r>
            <a:endParaRPr lang="en-US" sz="3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Accountability, Write 1 to 3 Indicators — These Become the KPIs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8595360" cy="45720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84048" y="960120"/>
            <a:ext cx="837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indicator of effectiveness answers: when this person is doing their job well, what does it look like in numbers?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1536192"/>
            <a:ext cx="2798064" cy="329184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274320" y="1536192"/>
            <a:ext cx="2798064" cy="7315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347472" y="1572768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Accountability: Achieve agreed sales targets through effective customer engagement and follow-up.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47472" y="2249424"/>
            <a:ext cx="2651760" cy="3657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47472" y="228600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47472" y="2505456"/>
            <a:ext cx="2651760" cy="219456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 of new quotes submitted per week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Quote-to-win conversion rate of XX%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job value of $X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Follow-up call made within 24 hours of every quote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sales revenue of $X at XX% gross profit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182112" y="1536192"/>
            <a:ext cx="2798064" cy="329184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182112" y="1536192"/>
            <a:ext cx="2798064" cy="7315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255264" y="1572768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Accountability: Ensure daily operations run efficiently, safely, and in line with business standards.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55264" y="2249424"/>
            <a:ext cx="2651760" cy="36576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3255264" y="228600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3255264" y="2505456"/>
            <a:ext cx="2651760" cy="219456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of jobs delivered on time — zero missed deadlines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Rework rate below X% of total jobs completed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pre-job checklists completed before site arrival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billable hours at XX% of available hours per week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safety incidents in the quarter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089904" y="1536192"/>
            <a:ext cx="2798064" cy="329184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6089904" y="1536192"/>
            <a:ext cx="2798064" cy="7315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163056" y="1572768"/>
            <a:ext cx="2651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Accountability: Maintain accurate records, schedules, and business documentation.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163056" y="2249424"/>
            <a:ext cx="2651760" cy="3657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6163056" y="2286000"/>
            <a:ext cx="26517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163056" y="2505456"/>
            <a:ext cx="2651760" cy="219456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of invoices raised within 24 hours of job completion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Debtors list clear — zero invoices beyond 30 days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client calls returned same business day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processed accurately on time every pay cycle</a:t>
            </a:r>
            <a:endParaRPr lang="en-US" sz="10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0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permits and licences current with zero lapses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274320" y="4864608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indicator must be measurable — a number, a percentage, or a timeframe. Vague indicators are not indicators.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Responsibilities — The Actions That Deliver the Outcomes</a:t>
            </a:r>
            <a:endParaRPr lang="en-US" sz="3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Breaking Responsibilities Into a Rhythm — Daily, Weekly, Monthly, Occasional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02336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and Weekly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Daily: core operational tasks completed every shift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job management system and review the day's jobs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all job notes and timesheets before end of shift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Vehicle and equipment checked and left clean and tidy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Weekly: planning, reporting, and team connection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weekly team meeting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weekly report to manager by Monday 9am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and action any outstanding quotes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46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914400"/>
            <a:ext cx="402336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92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and Occasional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Monthly: performance reviews and financial analysis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KPI performance with manager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Back-cost all completed jobs within one week of completion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all licences and permits are current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Occasional: ad hoc, project, compliance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trade shows, networking, or industry events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annual compliance and safety training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recruitment and onboarding of new team members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B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1371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6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11480" y="1828800"/>
            <a:ext cx="804672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Descriptions</a:t>
            </a:r>
            <a:endParaRPr lang="en-US" sz="4200" dirty="0"/>
          </a:p>
        </p:txBody>
      </p:sp>
      <p:sp>
        <p:nvSpPr>
          <p:cNvPr id="5" name="Text 3"/>
          <p:cNvSpPr/>
          <p:nvPr/>
        </p:nvSpPr>
        <p:spPr>
          <a:xfrm>
            <a:off x="411480" y="33375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performance contract at the centre of every good hire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0" y="4663440"/>
            <a:ext cx="8869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Maximiser Coaching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0" y="4910328"/>
            <a:ext cx="8869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Strong Profitable Businesses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STEPS 5 AND 6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Necessary Skills and Type of Person — Competence and Character</a:t>
            </a:r>
            <a:endParaRPr lang="en-US" sz="3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Need to Have — and Who They Need to Be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02336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5 — Necessary Skills (Competence)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into Must Have and Nice to Have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Must Have: non-negotiable for the role to function from day one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Relevant qualifications, licences, or certifications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Specific technical skills required to do the work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Computer literacy, software, or systems experience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to Have: valuable but trainable after hire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Industry-specific experience above the minimum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Leadership or mentoring capability for growth into the role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46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914400"/>
            <a:ext cx="402336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92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6 — Type of Person (Character)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has been successful in this role before? What did they have in common?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Reverse DISC job profile from Session 4 here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Look for: ownership mindset, communication style, values alignment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Attitude and aptitude — can they learn and do they want to?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section feeds directly into the interview scorecard in Session 7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not confuse character with background — focus on traits and behaviours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4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Position Description — All 9 Sections in Order</a:t>
            </a:r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Complete Framework — Aligned to the Position Description Skill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01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9601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9601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9601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Title and About Us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16459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65760" y="16459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16459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16459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Purpose — why the role exists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23317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5760" y="23317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3317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14400" y="23317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Reports To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30175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365760" y="30175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365760" y="30175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14400" y="30175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Accountabilities — 3 to 5 outcome-based statements (WHAT)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5760" y="37033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365760" y="37033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365760" y="37033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14400" y="37033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Indicators of Effectiveness and KPIs — 1 to 3 per accountability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754880" y="9601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754880" y="9601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754880" y="9601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303520" y="9601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Responsibilities — Daily, Weekly, Monthly, Occasional (HOW)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4754880" y="16459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4754880" y="16459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Text 30"/>
          <p:cNvSpPr/>
          <p:nvPr/>
        </p:nvSpPr>
        <p:spPr>
          <a:xfrm>
            <a:off x="4754880" y="16459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303520" y="16459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Qualifications, Skills and Experience — Must Have and Nice to Have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4754880" y="23317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4754880" y="23317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6" name="Text 34"/>
          <p:cNvSpPr/>
          <p:nvPr/>
        </p:nvSpPr>
        <p:spPr>
          <a:xfrm>
            <a:off x="4754880" y="23317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5303520" y="23317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Candidate Attributes — character, traits, DISC alignment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4754880" y="30175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4754880" y="30175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0" name="Text 38"/>
          <p:cNvSpPr/>
          <p:nvPr/>
        </p:nvSpPr>
        <p:spPr>
          <a:xfrm>
            <a:off x="4754880" y="30175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303520" y="30175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Approval Section</a:t>
            </a:r>
            <a:endParaRPr lang="en-US" sz="1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5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Right KPIs — What Good Looks Like by Function</a:t>
            </a:r>
            <a:endParaRPr lang="en-US" sz="36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Examples by Function — Use These as a Starting Point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2048256" cy="3822192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2048256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9184" y="960120"/>
            <a:ext cx="1938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Tradesman / Field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329184" y="1371600"/>
            <a:ext cx="1938528" cy="329184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Billable hours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Time billed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completed on time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 Call backs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Hours spent vs allocated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reviews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 to GP %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 Safety incidents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450592" y="960120"/>
            <a:ext cx="2048256" cy="3822192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450592" y="960120"/>
            <a:ext cx="2048256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2505456" y="960120"/>
            <a:ext cx="1938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/ BDM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2505456" y="1371600"/>
            <a:ext cx="1938528" cy="329184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 Leads per week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to triage call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Triage to site meeting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Site meeting to quote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Quote to job won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 value of quotes won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priced at target GP%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reviews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626864" y="960120"/>
            <a:ext cx="2048256" cy="3822192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4626864" y="960120"/>
            <a:ext cx="2048256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4681728" y="960120"/>
            <a:ext cx="1938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681728" y="1371600"/>
            <a:ext cx="1938528" cy="329184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Jobs starting on time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Pre-job checklists complete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variations captured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Back-costing within 1 week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Rework %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Overtime hours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 Accidents / incidents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Wage to revenue %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6803136" y="960120"/>
            <a:ext cx="2048256" cy="3822192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803136" y="960120"/>
            <a:ext cx="2048256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858000" y="960120"/>
            <a:ext cx="193852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0" y="1371600"/>
            <a:ext cx="1938528" cy="3291840"/>
          </a:xfrm>
          <a:prstGeom prst="rect">
            <a:avLst/>
          </a:prstGeom>
          <a:noFill/>
          <a:ln/>
        </p:spPr>
        <p:txBody>
          <a:bodyPr wrap="square" lIns="0" tIns="50800" rIns="0" bIns="0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Payroll processed on time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A/R process followed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Invoices raised within 24hrs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Debtors beyond 30 days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Supplier invoices checked daily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Licences and permits current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Inbound call scripts followed</a:t>
            </a:r>
            <a:endParaRPr lang="en-US" sz="11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checklist completed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74320" y="4818888"/>
            <a:ext cx="8595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i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KPI must directly connect to a Key Accountability. If it does not, it is measuring the wrong thing.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6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30-60-90 Day Connection</a:t>
            </a:r>
            <a:endParaRPr lang="en-US" sz="3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Position Description Is the Foundation of the Induction Plan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365760" y="9601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365760" y="9601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65760" y="9601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9601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Days — culture, tools, systems, team introductions, and non-negotiables understood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16459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365760" y="16459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365760" y="16459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16459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Days — all daily and weekly responsibilities performed independently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23317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365760" y="23317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65760" y="23317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14400" y="23317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 Days — full role ownership, KPIs tracked and reviewed, probation review ready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754880" y="9601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4754880" y="9601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4754880" y="9601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303520" y="9601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Key Accountabilities you write today become the performance benchmarks for the first three months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754880" y="16459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4754880" y="1645920"/>
            <a:ext cx="457200" cy="5943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Text 22"/>
          <p:cNvSpPr/>
          <p:nvPr/>
        </p:nvSpPr>
        <p:spPr>
          <a:xfrm>
            <a:off x="4754880" y="16459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5303520" y="16459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Indicators of Effectiveness you define today become the probation review scorecard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754880" y="2331720"/>
            <a:ext cx="4023360" cy="59436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4754880" y="2331720"/>
            <a:ext cx="457200" cy="5943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754880" y="2331720"/>
            <a:ext cx="457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5303520" y="2331720"/>
            <a:ext cx="33832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probation review without a position description is a conversation with no reference point</a:t>
            </a:r>
            <a:endParaRPr lang="en-US" sz="1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07C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ACTIVITY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Your Position Description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82296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the org chart outcomes from Session 2 as your starting point: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Write your Position Purpose in two to three sentences — why does this role exist?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Write 3 to 5 Key Accountabilities using outcome-based language — WHAT must be achieved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For each accountability, write 1 to 3 Indicators of Effectiveness with measurable targets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List the Responsibilities under each accountability — the daily, weekly, monthly actions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 Include Safety and Compliance as your final Key Accountability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 Run the position description skill to produce the full document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858000" y="4434840"/>
            <a:ext cx="2011680" cy="45720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858000" y="443484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minutes</a:t>
            </a:r>
            <a:endParaRPr lang="en-US" sz="13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1148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11480" y="1325880"/>
            <a:ext cx="8046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position description written in outcomes is a management tool, not a filing exercise. The quality of this document determines the quality of every conversation you have with this person.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411480" y="3200400"/>
            <a:ext cx="8321040" cy="7315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411480" y="33375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4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SESSION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11480" y="3703320"/>
            <a:ext cx="8046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4 — DISC Profiling and Hiring for Fit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0" y="4873752"/>
            <a:ext cx="9144000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51435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274320"/>
            <a:ext cx="1371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548640" y="1005840"/>
            <a:ext cx="80467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i="1" dirty="0">
                <a:solidFill>
                  <a:srgbClr val="1A2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position description is not an HR document. It is a performance contract. It tells the person what they are accountable for and gives you the tools to manage them when things go wrong.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38404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Business Maximiser Coaching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0" y="4892040"/>
            <a:ext cx="8869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Most Job Descriptions Fail</a:t>
            </a:r>
            <a:endParaRPr lang="en-US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with Most Position Descriptions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14400"/>
            <a:ext cx="4023360" cy="347472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20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Most Look Like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6576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list of tasks copied from the last person's role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language: 'responsible for customer service'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Written once and never updated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picture of what good performance looks like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KPIs, no accountability statements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filing exercise nobody reads again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846320" y="914400"/>
            <a:ext cx="4023360" cy="393192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846320" y="914400"/>
            <a:ext cx="4023360" cy="347472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892040" y="9144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7620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 Good PD Does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92040" y="1325880"/>
            <a:ext cx="3840480" cy="3383280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Defines outcomes, not just activities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measurable performance expectations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the hire a clear picture of success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the manager a basis for feedback and review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Becomes the foundation of the induction plan</a:t>
            </a:r>
            <a:endParaRPr lang="en-US" sz="14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Makes managing performance straightforward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68580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320040" y="0"/>
            <a:ext cx="8595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Description Vs Position Description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0" y="4919472"/>
            <a:ext cx="9144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750" dirty="0"/>
          </a:p>
        </p:txBody>
      </p:sp>
      <p:sp>
        <p:nvSpPr>
          <p:cNvPr id="6" name="Shape 4"/>
          <p:cNvSpPr/>
          <p:nvPr/>
        </p:nvSpPr>
        <p:spPr>
          <a:xfrm>
            <a:off x="3474720" y="804672"/>
            <a:ext cx="2194560" cy="512064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529584" y="841248"/>
            <a:ext cx="2084832" cy="266273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529584" y="1070945"/>
            <a:ext cx="2084832" cy="2253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Manager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0" y="131673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1810512" y="1444752"/>
            <a:ext cx="5522976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1810512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572000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33488" y="1444752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621792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76656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Development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383280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3438144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44768" y="1572768"/>
            <a:ext cx="2377440" cy="475488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199632" y="1572768"/>
            <a:ext cx="226771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Administration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1810512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1161288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1161288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331720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4572000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922776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3922776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5093208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333488" y="2048256"/>
            <a:ext cx="0" cy="128016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6684264" y="2176272"/>
            <a:ext cx="1170432" cy="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6684264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7854696" y="2176272"/>
            <a:ext cx="0" cy="164592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621792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3" name="Text 31"/>
          <p:cNvSpPr/>
          <p:nvPr/>
        </p:nvSpPr>
        <p:spPr>
          <a:xfrm>
            <a:off x="676656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1792224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5" name="Text 33"/>
          <p:cNvSpPr/>
          <p:nvPr/>
        </p:nvSpPr>
        <p:spPr>
          <a:xfrm>
            <a:off x="1847088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3383280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7" name="Text 35"/>
          <p:cNvSpPr/>
          <p:nvPr/>
        </p:nvSpPr>
        <p:spPr>
          <a:xfrm>
            <a:off x="3438144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4553712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37"/>
          <p:cNvSpPr/>
          <p:nvPr/>
        </p:nvSpPr>
        <p:spPr>
          <a:xfrm>
            <a:off x="4608576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144768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39"/>
          <p:cNvSpPr/>
          <p:nvPr/>
        </p:nvSpPr>
        <p:spPr>
          <a:xfrm>
            <a:off x="6199632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Finance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7315200" y="2340864"/>
            <a:ext cx="1078992" cy="420624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Text 41"/>
          <p:cNvSpPr/>
          <p:nvPr/>
        </p:nvSpPr>
        <p:spPr>
          <a:xfrm>
            <a:off x="7370064" y="2340864"/>
            <a:ext cx="9692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</a:t>
            </a:r>
            <a:endParaRPr lang="en-US" sz="1200" dirty="0"/>
          </a:p>
        </p:txBody>
      </p:sp>
      <p:sp>
        <p:nvSpPr>
          <p:cNvPr id="44" name="Shape 42"/>
          <p:cNvSpPr/>
          <p:nvPr/>
        </p:nvSpPr>
        <p:spPr>
          <a:xfrm>
            <a:off x="4507992" y="2761488"/>
            <a:ext cx="0" cy="274320"/>
          </a:xfrm>
          <a:prstGeom prst="line">
            <a:avLst/>
          </a:prstGeom>
          <a:noFill/>
          <a:ln w="12700">
            <a:solidFill>
              <a:srgbClr val="999999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621791" y="3035808"/>
            <a:ext cx="7900397" cy="420624"/>
          </a:xfrm>
          <a:prstGeom prst="rect">
            <a:avLst/>
          </a:prstGeom>
          <a:solidFill>
            <a:srgbClr val="F07C1A"/>
          </a:solidFill>
          <a:ln w="12700">
            <a:noFill/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6" name="Text 44"/>
          <p:cNvSpPr/>
          <p:nvPr/>
        </p:nvSpPr>
        <p:spPr>
          <a:xfrm>
            <a:off x="621791" y="3035808"/>
            <a:ext cx="790040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CUSTOMER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274320" y="365760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team serves the customer. Authority flows down from the owner.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E3A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2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2057400"/>
            <a:ext cx="8229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Most Important Distinction</a:t>
            </a:r>
            <a:endParaRPr lang="en-US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vs Responsibility — Getting This Right Changes Everything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960120"/>
            <a:ext cx="4160520" cy="384048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274320" y="960120"/>
            <a:ext cx="4160520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776472" y="960120"/>
            <a:ext cx="658368" cy="402336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776472" y="960120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65760" y="960120"/>
            <a:ext cx="3383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Accountability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84048" y="1444752"/>
            <a:ext cx="3941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outcome the role is responsible for achieving.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84048" y="1810512"/>
            <a:ext cx="3941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to 5 per position. These are results, not tasks. Each one describes a major area where the person must deliver.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84048" y="2340864"/>
            <a:ext cx="39410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84048" y="2615184"/>
            <a:ext cx="3941064" cy="2066544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 agreed sales targets through effective customer engagement and follow-up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daily operations run efficiently, safely, and in line with business standards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accurate records, schedules, and business documentation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709160" y="960120"/>
            <a:ext cx="4160520" cy="3840480"/>
          </a:xfrm>
          <a:prstGeom prst="rect">
            <a:avLst/>
          </a:prstGeom>
          <a:solidFill>
            <a:srgbClr val="F2F2F2"/>
          </a:solidFill>
          <a:ln w="12700">
            <a:solidFill>
              <a:srgbClr val="CCCCC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709160" y="960120"/>
            <a:ext cx="4160520" cy="402336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8211312" y="960120"/>
            <a:ext cx="658368" cy="402336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8211312" y="960120"/>
            <a:ext cx="65836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800600" y="960120"/>
            <a:ext cx="3383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Responsibility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18888" y="1444752"/>
            <a:ext cx="394106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tasks and activities completed to achieve those outcomes.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818888" y="1810512"/>
            <a:ext cx="3941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555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Daily, weekly, monthly actions. These sit under each accountability and answer: what does this person actually do?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818888" y="2340864"/>
            <a:ext cx="394106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E3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818888" y="2615184"/>
            <a:ext cx="3941064" cy="2066544"/>
          </a:xfrm>
          <a:prstGeom prst="rect">
            <a:avLst/>
          </a:prstGeom>
          <a:noFill/>
          <a:ln/>
        </p:spPr>
        <p:txBody>
          <a:bodyPr wrap="square" lIns="0" tIns="7620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 weekly sales report every Monday by 9am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pre-job checklist before every site visit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Reconcile all supplier invoices within 24 hours of receipt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274320" y="4645152"/>
            <a:ext cx="8595360" cy="164592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274320" y="4645152"/>
            <a:ext cx="85953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Accountability = WHAT must be achieved     |     Responsibility = HOW the work gets done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E3A6E"/>
          </a:solidFill>
          <a:ln w="12700">
            <a:solidFill>
              <a:srgbClr val="1E3A6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64592" cy="822960"/>
          </a:xfrm>
          <a:prstGeom prst="rect">
            <a:avLst/>
          </a:prstGeom>
          <a:solidFill>
            <a:srgbClr val="F07C1A"/>
          </a:solidFill>
          <a:ln w="12700">
            <a:solidFill>
              <a:srgbClr val="F07C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0" y="4892040"/>
            <a:ext cx="9144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BusinessMaximiserCoaching.com.au  |  Building Strong Profitable Businesses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320040" y="0"/>
            <a:ext cx="8595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vs Weak — The Difference Is Always Outcome vs Task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74320" y="1005840"/>
            <a:ext cx="3931920" cy="1115568"/>
          </a:xfrm>
          <a:prstGeom prst="rect">
            <a:avLst/>
          </a:prstGeom>
          <a:solidFill>
            <a:srgbClr val="FFF0F0"/>
          </a:solidFill>
          <a:ln w="12700">
            <a:solidFill>
              <a:srgbClr val="FF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274320" y="104241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84048" y="1316736"/>
            <a:ext cx="37124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reports.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297680" y="13533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846320" y="1005840"/>
            <a:ext cx="3931920" cy="1115568"/>
          </a:xfrm>
          <a:prstGeom prst="rect">
            <a:avLst/>
          </a:prstGeom>
          <a:solidFill>
            <a:srgbClr val="F0FFF4"/>
          </a:solidFill>
          <a:ln w="12700">
            <a:solidFill>
              <a:srgbClr val="AADD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46320" y="104241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66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956048" y="1316736"/>
            <a:ext cx="37124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 accurate and timely reports that support effective business decision-making.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274320" y="2267712"/>
            <a:ext cx="3931920" cy="1115568"/>
          </a:xfrm>
          <a:prstGeom prst="rect">
            <a:avLst/>
          </a:prstGeom>
          <a:solidFill>
            <a:srgbClr val="FFF0F0"/>
          </a:solidFill>
          <a:ln w="12700">
            <a:solidFill>
              <a:srgbClr val="FF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274320" y="230428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384048" y="2578608"/>
            <a:ext cx="37124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 staff.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297680" y="26151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4846320" y="2267712"/>
            <a:ext cx="3931920" cy="1115568"/>
          </a:xfrm>
          <a:prstGeom prst="rect">
            <a:avLst/>
          </a:prstGeom>
          <a:solidFill>
            <a:srgbClr val="F0FFF4"/>
          </a:solidFill>
          <a:ln w="12700">
            <a:solidFill>
              <a:srgbClr val="AADD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4846320" y="230428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66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56048" y="2578608"/>
            <a:ext cx="37124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and develop team members to achieve agreed performance, service, and compliance standards.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274320" y="3529584"/>
            <a:ext cx="3931920" cy="1115568"/>
          </a:xfrm>
          <a:prstGeom prst="rect">
            <a:avLst/>
          </a:prstGeom>
          <a:solidFill>
            <a:srgbClr val="FFF0F0"/>
          </a:solidFill>
          <a:ln w="12700">
            <a:solidFill>
              <a:srgbClr val="FFBB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274320" y="356616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CC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84048" y="3840480"/>
            <a:ext cx="37124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Handle customer complaints.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297680" y="38770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4" name="Shape 22"/>
          <p:cNvSpPr/>
          <p:nvPr/>
        </p:nvSpPr>
        <p:spPr>
          <a:xfrm>
            <a:off x="4846320" y="3529584"/>
            <a:ext cx="3931920" cy="1115568"/>
          </a:xfrm>
          <a:prstGeom prst="rect">
            <a:avLst/>
          </a:prstGeom>
          <a:solidFill>
            <a:srgbClr val="F0FFF4"/>
          </a:solidFill>
          <a:ln w="12700">
            <a:solidFill>
              <a:srgbClr val="AADDB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846320" y="3566160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66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956048" y="3840480"/>
            <a:ext cx="3712464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all customer complaints within 24 hours and ensure follow-up contact within 48 hours.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274320" y="4709160"/>
            <a:ext cx="8595360" cy="182880"/>
          </a:xfrm>
          <a:prstGeom prst="rect">
            <a:avLst/>
          </a:prstGeom>
          <a:solidFill>
            <a:srgbClr val="1A2B4A"/>
          </a:solidFill>
          <a:ln w="12700">
            <a:solidFill>
              <a:srgbClr val="1A2B4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274320" y="4709160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07C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position description must include Safety and Compliance as the final Key Accountability.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754546C50B0A4F90F469127512EA49" ma:contentTypeVersion="19" ma:contentTypeDescription="Create a new document." ma:contentTypeScope="" ma:versionID="ea72d8bf1a02a4ede42aaf5ca0a3a10d">
  <xsd:schema xmlns:xsd="http://www.w3.org/2001/XMLSchema" xmlns:xs="http://www.w3.org/2001/XMLSchema" xmlns:p="http://schemas.microsoft.com/office/2006/metadata/properties" xmlns:ns2="0961cef5-67eb-48c1-af87-a2f48e517b99" xmlns:ns3="9e162c08-f0f8-449c-ad69-4aa8de64c17f" targetNamespace="http://schemas.microsoft.com/office/2006/metadata/properties" ma:root="true" ma:fieldsID="abb2fad9218e53770536761219034277" ns2:_="" ns3:_="">
    <xsd:import namespace="0961cef5-67eb-48c1-af87-a2f48e517b99"/>
    <xsd:import namespace="9e162c08-f0f8-449c-ad69-4aa8de64c17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1cef5-67eb-48c1-af87-a2f48e517b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b536138-8fdd-4f97-bd72-d716dfe374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162c08-f0f8-449c-ad69-4aa8de64c17f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1f04402-b9bf-4fdd-b874-07b00364f46f}" ma:internalName="TaxCatchAll" ma:showField="CatchAllData" ma:web="9e162c08-f0f8-449c-ad69-4aa8de64c17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e162c08-f0f8-449c-ad69-4aa8de64c17f" xsi:nil="true"/>
    <lcf76f155ced4ddcb4097134ff3c332f xmlns="0961cef5-67eb-48c1-af87-a2f48e517b9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8B2292D-2572-4DBD-8007-70FA43548421}"/>
</file>

<file path=customXml/itemProps2.xml><?xml version="1.0" encoding="utf-8"?>
<ds:datastoreItem xmlns:ds="http://schemas.openxmlformats.org/officeDocument/2006/customXml" ds:itemID="{53512AB2-5452-4DA5-BD5C-CB299D8A07A6}"/>
</file>

<file path=customXml/itemProps3.xml><?xml version="1.0" encoding="utf-8"?>
<ds:datastoreItem xmlns:ds="http://schemas.openxmlformats.org/officeDocument/2006/customXml" ds:itemID="{00257AC8-6B91-412E-9016-F6B0F05CA104}"/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2267</Words>
  <Application>Microsoft Macintosh PowerPoint</Application>
  <PresentationFormat>On-screen Show (16:9)</PresentationFormat>
  <Paragraphs>376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3 – Position Descriptions</dc:title>
  <dc:subject>PptxGenJS Presentation</dc:subject>
  <dc:creator>PptxGenJS</dc:creator>
  <cp:lastModifiedBy>Sam Harrop  |  Harrop Business Enterprises</cp:lastModifiedBy>
  <cp:revision>2</cp:revision>
  <dcterms:created xsi:type="dcterms:W3CDTF">2026-06-07T23:41:04Z</dcterms:created>
  <dcterms:modified xsi:type="dcterms:W3CDTF">2026-06-08T00:00:03Z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0x0101008F754546C50B0A4F90F469127512EA49</vt:lpwstr>
  </property>
</Properties>
</file>