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1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55" d="100"/>
          <a:sy n="155" d="100"/>
        </p:scale>
        <p:origin x="4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 Harrop  |  Harrop Business Enterprises" userId="109739c4-6064-48c3-bac0-4cfb7301a2f0" providerId="ADAL" clId="{0B1C02C8-62C4-5712-92CA-459FE9FCA8CB}"/>
    <pc:docChg chg="modSld">
      <pc:chgData name="Sam Harrop  |  Harrop Business Enterprises" userId="109739c4-6064-48c3-bac0-4cfb7301a2f0" providerId="ADAL" clId="{0B1C02C8-62C4-5712-92CA-459FE9FCA8CB}" dt="2026-09-21T21:37:04.584" v="19" actId="20577"/>
      <pc:docMkLst>
        <pc:docMk/>
      </pc:docMkLst>
      <pc:sldChg chg="modSp mod">
        <pc:chgData name="Sam Harrop  |  Harrop Business Enterprises" userId="109739c4-6064-48c3-bac0-4cfb7301a2f0" providerId="ADAL" clId="{0B1C02C8-62C4-5712-92CA-459FE9FCA8CB}" dt="2026-09-21T21:37:04.584" v="19" actId="20577"/>
        <pc:sldMkLst>
          <pc:docMk/>
          <pc:sldMk cId="0" sldId="264"/>
        </pc:sldMkLst>
        <pc:spChg chg="mod">
          <ac:chgData name="Sam Harrop  |  Harrop Business Enterprises" userId="109739c4-6064-48c3-bac0-4cfb7301a2f0" providerId="ADAL" clId="{0B1C02C8-62C4-5712-92CA-459FE9FCA8CB}" dt="2026-09-21T21:37:04.584" v="19" actId="20577"/>
          <ac:spMkLst>
            <pc:docMk/>
            <pc:sldMk cId="0" sldId="264"/>
            <ac:spMk id="1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0708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38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57200" y="9144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07B39"/>
                </a:solidFill>
              </a:rPr>
              <a:t>WORKSHOP 6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371600"/>
            <a:ext cx="8229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</a:rPr>
              <a:t>Handling Objections &amp; Stalls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283464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AABBCC"/>
                </a:solidFill>
              </a:rPr>
              <a:t>Every objection is a question in disguise. Your job is to answer it.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3657600"/>
            <a:ext cx="2011680" cy="365760"/>
          </a:xfrm>
          <a:prstGeom prst="rect">
            <a:avLst/>
          </a:prstGeom>
          <a:solidFill>
            <a:srgbClr val="1A3055"/>
          </a:solidFill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E07B39"/>
                </a:solidFill>
              </a:rPr>
              <a:t>30–45 MINUTES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0" y="4796028"/>
            <a:ext cx="9144000" cy="347472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274320" y="479602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E07B39"/>
                </a:solidFill>
              </a:rPr>
              <a:t>WORKSHOP 6</a:t>
            </a:r>
            <a:r>
              <a:rPr lang="en-US" sz="1000" dirty="0">
                <a:solidFill>
                  <a:srgbClr val="AABBCC"/>
                </a:solidFill>
              </a:rPr>
              <a:t>  |  Handling Objections &amp; Stalls  |  Business Maximiser Coaching  |  www.BusinessMaximiserCoaching.com.au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005840"/>
            <a:ext cx="804672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548640" y="1005840"/>
            <a:ext cx="109728" cy="2926080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731520" y="91440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200" b="1" dirty="0">
                <a:solidFill>
                  <a:srgbClr val="E07B39"/>
                </a:solidFill>
              </a:rPr>
              <a:t>“</a:t>
            </a:r>
            <a:endParaRPr lang="en-US" sz="7200" dirty="0"/>
          </a:p>
        </p:txBody>
      </p:sp>
      <p:sp>
        <p:nvSpPr>
          <p:cNvPr id="5" name="Text 3"/>
          <p:cNvSpPr txBox="1"/>
          <p:nvPr/>
        </p:nvSpPr>
        <p:spPr>
          <a:xfrm>
            <a:off x="1005840" y="1371600"/>
            <a:ext cx="731520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1E293B"/>
                </a:solidFill>
              </a:rPr>
              <a:t>Overcoming objections isn't about tricking someone into a sale. It's about truly understanding their frustrations, fears, wants &amp; aspirations and addressing them in a way that shows your service as the solution.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0" y="4796028"/>
            <a:ext cx="9144000" cy="347472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274320" y="479602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E07B39"/>
                </a:solidFill>
              </a:rPr>
              <a:t>WORKSHOP 6</a:t>
            </a:r>
            <a:r>
              <a:rPr lang="en-US" sz="1000" dirty="0">
                <a:solidFill>
                  <a:srgbClr val="AABBCC"/>
                </a:solidFill>
              </a:rPr>
              <a:t>  |  Handling Objections &amp; Stalls  |  Business Maximiser Coaching  |  www.BusinessMaximiserCoaching.com.au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320040" y="0"/>
            <a:ext cx="8503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</a:rPr>
              <a:t>The Problem We're Solving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51560"/>
            <a:ext cx="8229600" cy="3749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</a:rPr>
              <a:t>When a client raises a concern, most service business owners do one of three things: panic, drop their price, or give up.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</a:rPr>
              <a:t>None of those responses serve the client — or your business.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</a:rPr>
              <a:t>An objection is NOT a rejection. It is a request for more information, more confidence, or more clarity.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</a:rPr>
              <a:t>The business owner who handles objections calmly and with a framework wins more work at better margins.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</a:rPr>
              <a:t>Today you'll leave with both: a framework for objections, and a separate tool for stalls.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0" y="4796028"/>
            <a:ext cx="9144000" cy="347472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274320" y="479602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E07B39"/>
                </a:solidFill>
              </a:rPr>
              <a:t>WORKSHOP 6</a:t>
            </a:r>
            <a:r>
              <a:rPr lang="en-US" sz="1000" dirty="0">
                <a:solidFill>
                  <a:srgbClr val="AABBCC"/>
                </a:solidFill>
              </a:rPr>
              <a:t>  |  Handling Objections &amp; Stalls  |  Business Maximiser Coaching  |  www.BusinessMaximiserCoaching.com.au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320040" y="0"/>
            <a:ext cx="685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</a:rPr>
              <a:t>MINDSET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6949440" y="0"/>
            <a:ext cx="20116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i="1" dirty="0">
                <a:solidFill>
                  <a:srgbClr val="DDDDDD"/>
                </a:solidFill>
              </a:rPr>
              <a:t>How you think about objections changes how you handle them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182880" y="987552"/>
            <a:ext cx="877824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82880" y="987552"/>
            <a:ext cx="365760" cy="457200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182880" y="987552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✔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024128"/>
            <a:ext cx="8138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An objection means they are still talking to you — the door is open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182880" y="1481328"/>
            <a:ext cx="8778240" cy="457200"/>
          </a:xfrm>
          <a:prstGeom prst="rect">
            <a:avLst/>
          </a:prstGeom>
          <a:solidFill>
            <a:srgbClr val="F2F4F8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182880" y="1481328"/>
            <a:ext cx="365760" cy="457200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182880" y="1481328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✔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1517904"/>
            <a:ext cx="8138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Objections are a natural and healthy part of every buying conversation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182880" y="1975104"/>
            <a:ext cx="877824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182880" y="1975104"/>
            <a:ext cx="365760" cy="457200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182880" y="1975104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✔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640080" y="2011680"/>
            <a:ext cx="8138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Silence or hesitation is indecision — not rejection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182880" y="2468880"/>
            <a:ext cx="8778240" cy="457200"/>
          </a:xfrm>
          <a:prstGeom prst="rect">
            <a:avLst/>
          </a:prstGeom>
          <a:solidFill>
            <a:srgbClr val="F2F4F8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182880" y="2468880"/>
            <a:ext cx="365760" cy="457200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182880" y="2468880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✔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2505456"/>
            <a:ext cx="8138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Your job is to help someone make a good decision — not to win an argument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182880" y="2962656"/>
            <a:ext cx="877824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182880" y="2962656"/>
            <a:ext cx="365760" cy="457200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182880" y="2962656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✔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640080" y="2999232"/>
            <a:ext cx="8138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The more objections you handle well, the more you understand your own value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182880" y="3456432"/>
            <a:ext cx="8778240" cy="457200"/>
          </a:xfrm>
          <a:prstGeom prst="rect">
            <a:avLst/>
          </a:prstGeom>
          <a:solidFill>
            <a:srgbClr val="F2F4F8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182880" y="3456432"/>
            <a:ext cx="365760" cy="457200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182880" y="3456432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✔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640080" y="3493008"/>
            <a:ext cx="8138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Confidence in handling objections comes from having a system — not just a personality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182880" y="3950208"/>
            <a:ext cx="877824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182880" y="3950208"/>
            <a:ext cx="365760" cy="457200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 txBox="1"/>
          <p:nvPr/>
        </p:nvSpPr>
        <p:spPr>
          <a:xfrm>
            <a:off x="182880" y="3950208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✔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640080" y="3986784"/>
            <a:ext cx="8138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Never drop your price as a first response — it signals you were overcharging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0" y="4796028"/>
            <a:ext cx="9144000" cy="347472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 txBox="1"/>
          <p:nvPr/>
        </p:nvSpPr>
        <p:spPr>
          <a:xfrm>
            <a:off x="274320" y="479602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E07B39"/>
                </a:solidFill>
              </a:rPr>
              <a:t>WORKSHOP 6</a:t>
            </a:r>
            <a:r>
              <a:rPr lang="en-US" sz="1000" dirty="0">
                <a:solidFill>
                  <a:srgbClr val="AABBCC"/>
                </a:solidFill>
              </a:rPr>
              <a:t>  |  Handling Objections &amp; Stalls  |  Business Maximiser Coaching  |  www.BusinessMaximiserCoaching.com.au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320040" y="0"/>
            <a:ext cx="6400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</a:rPr>
              <a:t>The 7 Types of Objections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6400800" y="0"/>
            <a:ext cx="25603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i="1" dirty="0">
                <a:solidFill>
                  <a:srgbClr val="AABBCC"/>
                </a:solidFill>
              </a:rPr>
              <a:t>Objections often intersect — identify the type first, then apply the framework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228600" y="1024128"/>
            <a:ext cx="4297680" cy="768096"/>
          </a:xfrm>
          <a:prstGeom prst="rect">
            <a:avLst/>
          </a:prstGeom>
          <a:solidFill>
            <a:srgbClr val="F2F4F8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228600" y="1024128"/>
            <a:ext cx="384048" cy="768096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228600" y="1024128"/>
            <a:ext cx="384048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1078992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3864"/>
                </a:solidFill>
              </a:rPr>
              <a:t>Price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1408176"/>
            <a:ext cx="3749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Concerns about cost and whether it aligns with their budget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28600" y="1920240"/>
            <a:ext cx="4297680" cy="76809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228600" y="1920240"/>
            <a:ext cx="384048" cy="768096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228600" y="1920240"/>
            <a:ext cx="384048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685800" y="1975104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3864"/>
                </a:solidFill>
              </a:rPr>
              <a:t>Value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685800" y="2304288"/>
            <a:ext cx="3749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Doesn't fully see the worth or benefit relative to their needs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228600" y="2816352"/>
            <a:ext cx="4297680" cy="768096"/>
          </a:xfrm>
          <a:prstGeom prst="rect">
            <a:avLst/>
          </a:prstGeom>
          <a:solidFill>
            <a:srgbClr val="F2F4F8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228600" y="2816352"/>
            <a:ext cx="384048" cy="768096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228600" y="2816352"/>
            <a:ext cx="384048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685800" y="2871216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3864"/>
                </a:solidFill>
              </a:rPr>
              <a:t>Trust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685800" y="3200400"/>
            <a:ext cx="3749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Lacks confidence in your business, credibility, or reliability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228600" y="3712464"/>
            <a:ext cx="4297680" cy="76809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228600" y="3712464"/>
            <a:ext cx="384048" cy="768096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228600" y="3712464"/>
            <a:ext cx="384048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4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685800" y="3767328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3864"/>
                </a:solidFill>
              </a:rPr>
              <a:t>Authority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685800" y="4096512"/>
            <a:ext cx="3749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Not talking to the person who can actually say yes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09160" y="1024128"/>
            <a:ext cx="4297680" cy="768096"/>
          </a:xfrm>
          <a:prstGeom prst="rect">
            <a:avLst/>
          </a:prstGeom>
          <a:solidFill>
            <a:srgbClr val="F2F4F8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4709160" y="1024128"/>
            <a:ext cx="384048" cy="768096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4709160" y="1024128"/>
            <a:ext cx="384048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5</a:t>
            </a:r>
            <a:endParaRPr lang="en-US" sz="1800" dirty="0"/>
          </a:p>
        </p:txBody>
      </p:sp>
      <p:sp>
        <p:nvSpPr>
          <p:cNvPr id="28" name="Text 26"/>
          <p:cNvSpPr txBox="1"/>
          <p:nvPr/>
        </p:nvSpPr>
        <p:spPr>
          <a:xfrm>
            <a:off x="5166360" y="1078992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3864"/>
                </a:solidFill>
              </a:rPr>
              <a:t>Timing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5166360" y="1408176"/>
            <a:ext cx="3749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Doesn't feel like the right moment to make a decision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4709160" y="1920240"/>
            <a:ext cx="4297680" cy="76809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4709160" y="1920240"/>
            <a:ext cx="384048" cy="768096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 txBox="1"/>
          <p:nvPr/>
        </p:nvSpPr>
        <p:spPr>
          <a:xfrm>
            <a:off x="4709160" y="1920240"/>
            <a:ext cx="384048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6</a:t>
            </a:r>
            <a:endParaRPr lang="en-US" sz="1800" dirty="0"/>
          </a:p>
        </p:txBody>
      </p:sp>
      <p:sp>
        <p:nvSpPr>
          <p:cNvPr id="33" name="Text 31"/>
          <p:cNvSpPr txBox="1"/>
          <p:nvPr/>
        </p:nvSpPr>
        <p:spPr>
          <a:xfrm>
            <a:off x="5166360" y="1975104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3864"/>
                </a:solidFill>
              </a:rPr>
              <a:t>Need</a:t>
            </a:r>
            <a:endParaRPr lang="en-US" sz="1400" dirty="0"/>
          </a:p>
        </p:txBody>
      </p:sp>
      <p:sp>
        <p:nvSpPr>
          <p:cNvPr id="34" name="Text 32"/>
          <p:cNvSpPr txBox="1"/>
          <p:nvPr/>
        </p:nvSpPr>
        <p:spPr>
          <a:xfrm>
            <a:off x="5166360" y="2304288"/>
            <a:ext cx="3749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Doesn't see your solution as necessary or urgent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4709160" y="2816352"/>
            <a:ext cx="4297680" cy="768096"/>
          </a:xfrm>
          <a:prstGeom prst="rect">
            <a:avLst/>
          </a:prstGeom>
          <a:solidFill>
            <a:srgbClr val="F2F4F8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Shape 34"/>
          <p:cNvSpPr/>
          <p:nvPr/>
        </p:nvSpPr>
        <p:spPr>
          <a:xfrm>
            <a:off x="4709160" y="2816352"/>
            <a:ext cx="384048" cy="768096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 txBox="1"/>
          <p:nvPr/>
        </p:nvSpPr>
        <p:spPr>
          <a:xfrm>
            <a:off x="4709160" y="2816352"/>
            <a:ext cx="384048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7</a:t>
            </a:r>
            <a:endParaRPr lang="en-US" sz="1800" dirty="0"/>
          </a:p>
        </p:txBody>
      </p:sp>
      <p:sp>
        <p:nvSpPr>
          <p:cNvPr id="38" name="Text 36"/>
          <p:cNvSpPr txBox="1"/>
          <p:nvPr/>
        </p:nvSpPr>
        <p:spPr>
          <a:xfrm>
            <a:off x="5166360" y="2871216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3864"/>
                </a:solidFill>
              </a:rPr>
              <a:t>Competition</a:t>
            </a:r>
            <a:endParaRPr lang="en-US" sz="1400" dirty="0"/>
          </a:p>
        </p:txBody>
      </p:sp>
      <p:sp>
        <p:nvSpPr>
          <p:cNvPr id="39" name="Text 37"/>
          <p:cNvSpPr txBox="1"/>
          <p:nvPr/>
        </p:nvSpPr>
        <p:spPr>
          <a:xfrm>
            <a:off x="5166360" y="3200400"/>
            <a:ext cx="3749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Believes another provider might be a better fit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0" y="4796028"/>
            <a:ext cx="9144000" cy="347472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9"/>
          <p:cNvSpPr txBox="1"/>
          <p:nvPr/>
        </p:nvSpPr>
        <p:spPr>
          <a:xfrm>
            <a:off x="274320" y="479602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E07B39"/>
                </a:solidFill>
              </a:rPr>
              <a:t>WORKSHOP 6</a:t>
            </a:r>
            <a:r>
              <a:rPr lang="en-US" sz="1000" dirty="0">
                <a:solidFill>
                  <a:srgbClr val="AABBCC"/>
                </a:solidFill>
              </a:rPr>
              <a:t>  |  Handling Objections &amp; Stalls  |  Business Maximiser Coaching  |  www.BusinessMaximiserCoaching.com.au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320040" y="0"/>
            <a:ext cx="8503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</a:rPr>
              <a:t>The 5-Step Framework — Your Universal Objection Handler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28600" y="1005840"/>
            <a:ext cx="8686800" cy="749808"/>
          </a:xfrm>
          <a:prstGeom prst="rect">
            <a:avLst/>
          </a:prstGeom>
          <a:solidFill>
            <a:srgbClr val="F2F4F8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228600" y="1005840"/>
            <a:ext cx="502920" cy="749808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228600" y="1005840"/>
            <a:ext cx="502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1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804672" y="1060704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3864"/>
                </a:solidFill>
              </a:rPr>
              <a:t>Welcome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2889504" y="1060704"/>
            <a:ext cx="5852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Thank them for raising it. 'That's a great question — I appreciate you being upfront about that.' Never react defensively.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228600" y="1810512"/>
            <a:ext cx="868680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228600" y="1810512"/>
            <a:ext cx="502920" cy="749808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228600" y="1810512"/>
            <a:ext cx="502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2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804672" y="1865376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3864"/>
                </a:solidFill>
              </a:rPr>
              <a:t>Understand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2889504" y="1865376"/>
            <a:ext cx="5852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Reflect it back to confirm. 'So you feel the price is higher than you expected — is that right?' Get them to confirm you've heard correctly.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228600" y="2615184"/>
            <a:ext cx="8686800" cy="749808"/>
          </a:xfrm>
          <a:prstGeom prst="rect">
            <a:avLst/>
          </a:prstGeom>
          <a:solidFill>
            <a:srgbClr val="F2F4F8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228600" y="2615184"/>
            <a:ext cx="502920" cy="749808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228600" y="2615184"/>
            <a:ext cx="502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3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804672" y="2670048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3864"/>
                </a:solidFill>
              </a:rPr>
              <a:t>Question-Close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2670048"/>
            <a:ext cx="5852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Get conditional agreement BEFORE you solve it. 'If we can resolve that, would you be happy to go ahead?' This is the most important step.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228600" y="3419856"/>
            <a:ext cx="868680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228600" y="3419856"/>
            <a:ext cx="502920" cy="749808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228600" y="3419856"/>
            <a:ext cx="502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4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804672" y="347472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3864"/>
                </a:solidFill>
              </a:rPr>
              <a:t>Solve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2889504" y="3474720"/>
            <a:ext cx="5852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Now address the specific concern — with proof, context, an alternative, or a reframe. Targeted to their type of objection.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228600" y="4224528"/>
            <a:ext cx="8686800" cy="749808"/>
          </a:xfrm>
          <a:prstGeom prst="rect">
            <a:avLst/>
          </a:prstGeom>
          <a:solidFill>
            <a:srgbClr val="F2F4F8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228600" y="4224528"/>
            <a:ext cx="502920" cy="749808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 txBox="1"/>
          <p:nvPr/>
        </p:nvSpPr>
        <p:spPr>
          <a:xfrm>
            <a:off x="228600" y="4224528"/>
            <a:ext cx="502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5</a:t>
            </a:r>
            <a:endParaRPr lang="en-US" sz="2000" dirty="0"/>
          </a:p>
        </p:txBody>
      </p:sp>
      <p:sp>
        <p:nvSpPr>
          <p:cNvPr id="27" name="Text 25"/>
          <p:cNvSpPr txBox="1"/>
          <p:nvPr/>
        </p:nvSpPr>
        <p:spPr>
          <a:xfrm>
            <a:off x="804672" y="4279392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3864"/>
                </a:solidFill>
              </a:rPr>
              <a:t>Close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2889504" y="4279392"/>
            <a:ext cx="5852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Return to the question-close. 'We've been able to resolve that — are you happy to move forward?' Ask it. Then stop talking.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0" y="4796028"/>
            <a:ext cx="9144000" cy="347472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 txBox="1"/>
          <p:nvPr/>
        </p:nvSpPr>
        <p:spPr>
          <a:xfrm>
            <a:off x="274320" y="479602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E07B39"/>
                </a:solidFill>
              </a:rPr>
              <a:t>WORKSHOP 6</a:t>
            </a:r>
            <a:r>
              <a:rPr lang="en-US" sz="1000" dirty="0">
                <a:solidFill>
                  <a:srgbClr val="AABBCC"/>
                </a:solidFill>
              </a:rPr>
              <a:t>  |  Handling Objections &amp; Stalls  |  Business Maximiser Coaching  |  www.BusinessMaximiserCoaching.com.au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320040" y="0"/>
            <a:ext cx="8503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AABBCC"/>
                </a:solidFill>
              </a:rPr>
              <a:t>5 Steps in Practice — </a:t>
            </a:r>
            <a:r>
              <a:rPr lang="en-US" sz="2200" b="1" dirty="0">
                <a:solidFill>
                  <a:srgbClr val="FFFFFF"/>
                </a:solidFill>
              </a:rPr>
              <a:t>1. Price Objection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228600" y="987552"/>
            <a:ext cx="1627632" cy="347472"/>
          </a:xfrm>
          <a:prstGeom prst="rect">
            <a:avLst/>
          </a:prstGeom>
          <a:solidFill>
            <a:srgbClr val="1A4A7A"/>
          </a:solidFill>
          <a:ln w="12700">
            <a:solidFill>
              <a:srgbClr val="1A4A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228600" y="987552"/>
            <a:ext cx="16276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Welcome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984248" y="987552"/>
            <a:ext cx="1627632" cy="347472"/>
          </a:xfrm>
          <a:prstGeom prst="rect">
            <a:avLst/>
          </a:prstGeom>
          <a:solidFill>
            <a:srgbClr val="1A4A7A"/>
          </a:solidFill>
          <a:ln w="12700">
            <a:solidFill>
              <a:srgbClr val="1A4A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1984248" y="987552"/>
            <a:ext cx="16276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Understand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739896" y="987552"/>
            <a:ext cx="1627632" cy="347472"/>
          </a:xfrm>
          <a:prstGeom prst="rect">
            <a:avLst/>
          </a:prstGeom>
          <a:solidFill>
            <a:srgbClr val="1A4A7A"/>
          </a:solidFill>
          <a:ln w="12700">
            <a:solidFill>
              <a:srgbClr val="1A4A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3739896" y="987552"/>
            <a:ext cx="16276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Question-Close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495544" y="987552"/>
            <a:ext cx="1627632" cy="347472"/>
          </a:xfrm>
          <a:prstGeom prst="rect">
            <a:avLst/>
          </a:prstGeom>
          <a:solidFill>
            <a:srgbClr val="1A4A7A"/>
          </a:solidFill>
          <a:ln w="12700">
            <a:solidFill>
              <a:srgbClr val="1A4A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5495544" y="987552"/>
            <a:ext cx="16276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Solve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7251192" y="987552"/>
            <a:ext cx="1627632" cy="347472"/>
          </a:xfrm>
          <a:prstGeom prst="rect">
            <a:avLst/>
          </a:prstGeom>
          <a:solidFill>
            <a:srgbClr val="1A4A7A"/>
          </a:solidFill>
          <a:ln w="12700">
            <a:solidFill>
              <a:srgbClr val="1A4A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251192" y="987552"/>
            <a:ext cx="16276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Close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228600" y="1444752"/>
            <a:ext cx="4297680" cy="804672"/>
          </a:xfrm>
          <a:prstGeom prst="rect">
            <a:avLst/>
          </a:prstGeom>
          <a:solidFill>
            <a:srgbClr val="F2F4F8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228600" y="1444752"/>
            <a:ext cx="91440" cy="804672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411480" y="1499616"/>
            <a:ext cx="40050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864"/>
                </a:solidFill>
              </a:rPr>
              <a:t>Frame around value, not cost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411480" y="1792224"/>
            <a:ext cx="400507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</a:rPr>
              <a:t>Connect the price to the outcome they want, not the number itself. What does it cost them to NOT solve this problem?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709160" y="1444752"/>
            <a:ext cx="4297680" cy="804672"/>
          </a:xfrm>
          <a:prstGeom prst="rect">
            <a:avLst/>
          </a:prstGeom>
          <a:solidFill>
            <a:srgbClr val="F2F4F8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4709160" y="1444752"/>
            <a:ext cx="91440" cy="804672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4892040" y="1499616"/>
            <a:ext cx="40050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864"/>
                </a:solidFill>
              </a:rPr>
              <a:t>Use the script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4892040" y="1792224"/>
            <a:ext cx="400507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</a:rPr>
              <a:t>"Is it that the price is higher than you expected, or higher than your budget? Because those are two different conversations."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228600" y="2359152"/>
            <a:ext cx="429768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228600" y="2359152"/>
            <a:ext cx="91440" cy="804672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 txBox="1"/>
          <p:nvPr/>
        </p:nvSpPr>
        <p:spPr>
          <a:xfrm>
            <a:off x="411480" y="2414016"/>
            <a:ext cx="40050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864"/>
                </a:solidFill>
              </a:rPr>
              <a:t>Anchor high first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411480" y="2706624"/>
            <a:ext cx="400507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</a:rPr>
              <a:t>Lead with your highest option. Everything after feels more reasonable. Never open at your lowest — it anchors the conversation in the wrong direction.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709160" y="2359152"/>
            <a:ext cx="429768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4709160" y="2359152"/>
            <a:ext cx="91440" cy="804672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 txBox="1"/>
          <p:nvPr/>
        </p:nvSpPr>
        <p:spPr>
          <a:xfrm>
            <a:off x="4892040" y="2414016"/>
            <a:ext cx="40050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864"/>
                </a:solidFill>
              </a:rPr>
              <a:t>Demonstrate ROI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4892040" y="2706624"/>
            <a:ext cx="400507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</a:rPr>
              <a:t>Show how the investment pays for itself. 'Our clients typically recover this cost within 6 months through [specific outcome].' Make it tangible.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0" y="4796028"/>
            <a:ext cx="9144000" cy="347472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 txBox="1"/>
          <p:nvPr/>
        </p:nvSpPr>
        <p:spPr>
          <a:xfrm>
            <a:off x="274320" y="479602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E07B39"/>
                </a:solidFill>
              </a:rPr>
              <a:t>WORKSHOP 6</a:t>
            </a:r>
            <a:r>
              <a:rPr lang="en-US" sz="1000" dirty="0">
                <a:solidFill>
                  <a:srgbClr val="AABBCC"/>
                </a:solidFill>
              </a:rPr>
              <a:t>  |  Handling Objections &amp; Stalls  |  Business Maximiser Coaching  |  www.BusinessMaximiserCoaching.com.au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320040" y="0"/>
            <a:ext cx="8503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AABBCC"/>
                </a:solidFill>
              </a:rPr>
              <a:t>5 Steps in Practice — </a:t>
            </a:r>
            <a:r>
              <a:rPr lang="en-US" sz="2200" b="1" dirty="0">
                <a:solidFill>
                  <a:srgbClr val="FFFFFF"/>
                </a:solidFill>
              </a:rPr>
              <a:t>3. Trust Objection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228600" y="987552"/>
            <a:ext cx="1627632" cy="347472"/>
          </a:xfrm>
          <a:prstGeom prst="rect">
            <a:avLst/>
          </a:prstGeom>
          <a:solidFill>
            <a:srgbClr val="1A4A7A"/>
          </a:solidFill>
          <a:ln w="12700">
            <a:solidFill>
              <a:srgbClr val="1A4A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228600" y="987552"/>
            <a:ext cx="16276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Welcome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984248" y="987552"/>
            <a:ext cx="1627632" cy="347472"/>
          </a:xfrm>
          <a:prstGeom prst="rect">
            <a:avLst/>
          </a:prstGeom>
          <a:solidFill>
            <a:srgbClr val="1A4A7A"/>
          </a:solidFill>
          <a:ln w="12700">
            <a:solidFill>
              <a:srgbClr val="1A4A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1984248" y="987552"/>
            <a:ext cx="16276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Understand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739896" y="987552"/>
            <a:ext cx="1627632" cy="347472"/>
          </a:xfrm>
          <a:prstGeom prst="rect">
            <a:avLst/>
          </a:prstGeom>
          <a:solidFill>
            <a:srgbClr val="1A4A7A"/>
          </a:solidFill>
          <a:ln w="12700">
            <a:solidFill>
              <a:srgbClr val="1A4A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3739896" y="987552"/>
            <a:ext cx="16276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Question-Close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495544" y="987552"/>
            <a:ext cx="1627632" cy="347472"/>
          </a:xfrm>
          <a:prstGeom prst="rect">
            <a:avLst/>
          </a:prstGeom>
          <a:solidFill>
            <a:srgbClr val="1A4A7A"/>
          </a:solidFill>
          <a:ln w="12700">
            <a:solidFill>
              <a:srgbClr val="1A4A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5495544" y="987552"/>
            <a:ext cx="16276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Solve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7251192" y="987552"/>
            <a:ext cx="1627632" cy="347472"/>
          </a:xfrm>
          <a:prstGeom prst="rect">
            <a:avLst/>
          </a:prstGeom>
          <a:solidFill>
            <a:srgbClr val="1A4A7A"/>
          </a:solidFill>
          <a:ln w="12700">
            <a:solidFill>
              <a:srgbClr val="1A4A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251192" y="987552"/>
            <a:ext cx="16276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Close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228600" y="1444752"/>
            <a:ext cx="4297680" cy="804672"/>
          </a:xfrm>
          <a:prstGeom prst="rect">
            <a:avLst/>
          </a:prstGeom>
          <a:solidFill>
            <a:srgbClr val="F2F4F8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228600" y="1444752"/>
            <a:ext cx="91440" cy="804672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411480" y="1499616"/>
            <a:ext cx="40050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864"/>
                </a:solidFill>
              </a:rPr>
              <a:t>Lead with testimonials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411480" y="1792224"/>
            <a:ext cx="400507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</a:rPr>
              <a:t>Nothing builds trust faster than someone else's words. Have specific outcomes — not generic praise. 'They saved us $40k in rework.' Use these.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709160" y="1444752"/>
            <a:ext cx="4297680" cy="804672"/>
          </a:xfrm>
          <a:prstGeom prst="rect">
            <a:avLst/>
          </a:prstGeom>
          <a:solidFill>
            <a:srgbClr val="F2F4F8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4709160" y="1444752"/>
            <a:ext cx="91440" cy="804672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4892040" y="1499616"/>
            <a:ext cx="40050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864"/>
                </a:solidFill>
              </a:rPr>
              <a:t>Be transparent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4892040" y="1792224"/>
            <a:ext cx="400507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</a:rPr>
              <a:t>Honesty about what you can and can't do builds more trust than overselling. Clients respect limitations stated upfront over promises broken later.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228600" y="2359152"/>
            <a:ext cx="429768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228600" y="2359152"/>
            <a:ext cx="91440" cy="804672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 txBox="1"/>
          <p:nvPr/>
        </p:nvSpPr>
        <p:spPr>
          <a:xfrm>
            <a:off x="411480" y="2414016"/>
            <a:ext cx="40050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864"/>
                </a:solidFill>
              </a:rPr>
              <a:t>Offer your guarantee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411480" y="2706624"/>
            <a:ext cx="400507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</a:rPr>
              <a:t>A written guarantee removes their risk. 'If you're not satisfied after [step], we make it right at no charge.' Put it in writing.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709160" y="2359152"/>
            <a:ext cx="429768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4709160" y="2359152"/>
            <a:ext cx="91440" cy="804672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 txBox="1"/>
          <p:nvPr/>
        </p:nvSpPr>
        <p:spPr>
          <a:xfrm>
            <a:off x="4892040" y="2414016"/>
            <a:ext cx="40050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864"/>
                </a:solidFill>
              </a:rPr>
              <a:t>Build personal rapport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4892040" y="2706624"/>
            <a:ext cx="400507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</a:rPr>
              <a:t>Show genuine interest in them and their situation — not just the job. People buy from people they feel understand them.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0" y="4796028"/>
            <a:ext cx="9144000" cy="347472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 txBox="1"/>
          <p:nvPr/>
        </p:nvSpPr>
        <p:spPr>
          <a:xfrm>
            <a:off x="274320" y="479602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E07B39"/>
                </a:solidFill>
              </a:rPr>
              <a:t>WORKSHOP 6</a:t>
            </a:r>
            <a:r>
              <a:rPr lang="en-US" sz="1000" dirty="0">
                <a:solidFill>
                  <a:srgbClr val="AABBCC"/>
                </a:solidFill>
              </a:rPr>
              <a:t>  |  Handling Objections &amp; Stalls  |  Business Maximiser Coaching  |  www.BusinessMaximiserCoaching.com.au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320040" y="0"/>
            <a:ext cx="8503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AABBCC"/>
                </a:solidFill>
              </a:rPr>
              <a:t>5 Steps in Practice — </a:t>
            </a:r>
            <a:r>
              <a:rPr lang="en-US" sz="2200" b="1" dirty="0">
                <a:solidFill>
                  <a:srgbClr val="FFFFFF"/>
                </a:solidFill>
              </a:rPr>
              <a:t>4. Authority Objection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228600" y="987552"/>
            <a:ext cx="1627632" cy="347472"/>
          </a:xfrm>
          <a:prstGeom prst="rect">
            <a:avLst/>
          </a:prstGeom>
          <a:solidFill>
            <a:srgbClr val="1A4A7A"/>
          </a:solidFill>
          <a:ln w="12700">
            <a:solidFill>
              <a:srgbClr val="1A4A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228600" y="987552"/>
            <a:ext cx="16276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Welcome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984248" y="987552"/>
            <a:ext cx="1627632" cy="347472"/>
          </a:xfrm>
          <a:prstGeom prst="rect">
            <a:avLst/>
          </a:prstGeom>
          <a:solidFill>
            <a:srgbClr val="1A4A7A"/>
          </a:solidFill>
          <a:ln w="12700">
            <a:solidFill>
              <a:srgbClr val="1A4A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1984248" y="987552"/>
            <a:ext cx="16276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Understand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739896" y="987552"/>
            <a:ext cx="1627632" cy="347472"/>
          </a:xfrm>
          <a:prstGeom prst="rect">
            <a:avLst/>
          </a:prstGeom>
          <a:solidFill>
            <a:srgbClr val="1A4A7A"/>
          </a:solidFill>
          <a:ln w="12700">
            <a:solidFill>
              <a:srgbClr val="1A4A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3739896" y="987552"/>
            <a:ext cx="16276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Question-Close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495544" y="987552"/>
            <a:ext cx="1627632" cy="347472"/>
          </a:xfrm>
          <a:prstGeom prst="rect">
            <a:avLst/>
          </a:prstGeom>
          <a:solidFill>
            <a:srgbClr val="1A4A7A"/>
          </a:solidFill>
          <a:ln w="12700">
            <a:solidFill>
              <a:srgbClr val="1A4A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5495544" y="987552"/>
            <a:ext cx="16276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Solve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7251192" y="987552"/>
            <a:ext cx="1627632" cy="347472"/>
          </a:xfrm>
          <a:prstGeom prst="rect">
            <a:avLst/>
          </a:prstGeom>
          <a:solidFill>
            <a:srgbClr val="1A4A7A"/>
          </a:solidFill>
          <a:ln w="12700">
            <a:solidFill>
              <a:srgbClr val="1A4A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251192" y="987552"/>
            <a:ext cx="16276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Close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228600" y="1444752"/>
            <a:ext cx="4297680" cy="804672"/>
          </a:xfrm>
          <a:prstGeom prst="rect">
            <a:avLst/>
          </a:prstGeom>
          <a:solidFill>
            <a:srgbClr val="F2F4F8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228600" y="1444752"/>
            <a:ext cx="91440" cy="804672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411480" y="1499616"/>
            <a:ext cx="40050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864"/>
                </a:solidFill>
              </a:rPr>
              <a:t>Identify decision-makers early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411480" y="1792224"/>
            <a:ext cx="400507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</a:rPr>
              <a:t>Ask in qualification: 'Who else other than yourself will be involved in the decision?' Never build a proposal for someone who can't say yes.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709160" y="1444752"/>
            <a:ext cx="4297680" cy="804672"/>
          </a:xfrm>
          <a:prstGeom prst="rect">
            <a:avLst/>
          </a:prstGeom>
          <a:solidFill>
            <a:srgbClr val="F2F4F8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4709160" y="1444752"/>
            <a:ext cx="91440" cy="804672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4892040" y="1499616"/>
            <a:ext cx="40050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864"/>
                </a:solidFill>
              </a:rPr>
              <a:t>Equip your contact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4892040" y="1792224"/>
            <a:ext cx="400507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</a:rPr>
              <a:t>Give them what they need to sell internally. Summary sheet, one-pager, or WOW Pack — something they can hand to the decision-maker.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228600" y="2359152"/>
            <a:ext cx="429768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228600" y="2359152"/>
            <a:ext cx="91440" cy="804672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 txBox="1"/>
          <p:nvPr/>
        </p:nvSpPr>
        <p:spPr>
          <a:xfrm>
            <a:off x="411480" y="2414016"/>
            <a:ext cx="40050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864"/>
                </a:solidFill>
              </a:rPr>
              <a:t>Ask to join the conversation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411480" y="2706624"/>
            <a:ext cx="400507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</a:rPr>
              <a:t>'Would it make sense for me to jump on a quick call with both of you? I'd love to answer any questions directly.' Most prospects respect the directness.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709160" y="2359152"/>
            <a:ext cx="429768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4709160" y="2359152"/>
            <a:ext cx="91440" cy="804672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 txBox="1"/>
          <p:nvPr/>
        </p:nvSpPr>
        <p:spPr>
          <a:xfrm>
            <a:off x="4892040" y="2414016"/>
            <a:ext cx="40050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864"/>
                </a:solidFill>
              </a:rPr>
              <a:t>Tailor the proposal to the DM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4892040" y="2706624"/>
            <a:ext cx="400507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</a:rPr>
              <a:t>If you know who ultimately decides, make sure your proposal speaks to their priorities — budget, timeline, risk, reputation.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0" y="4796028"/>
            <a:ext cx="9144000" cy="347472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 txBox="1"/>
          <p:nvPr/>
        </p:nvSpPr>
        <p:spPr>
          <a:xfrm>
            <a:off x="274320" y="479602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E07B39"/>
                </a:solidFill>
              </a:rPr>
              <a:t>WORKSHOP 6</a:t>
            </a:r>
            <a:r>
              <a:rPr lang="en-US" sz="1000" dirty="0">
                <a:solidFill>
                  <a:srgbClr val="AABBCC"/>
                </a:solidFill>
              </a:rPr>
              <a:t>  |  Handling Objections &amp; Stalls  |  Business Maximiser Coaching  |  www.BusinessMaximiserCoaching.com.au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320040" y="0"/>
            <a:ext cx="8503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AABBCC"/>
                </a:solidFill>
              </a:rPr>
              <a:t>5 Steps in Practice — </a:t>
            </a:r>
            <a:r>
              <a:rPr lang="en-US" sz="2200" b="1" dirty="0">
                <a:solidFill>
                  <a:srgbClr val="FFFFFF"/>
                </a:solidFill>
              </a:rPr>
              <a:t>5. Timing Objection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228600" y="987552"/>
            <a:ext cx="1627632" cy="347472"/>
          </a:xfrm>
          <a:prstGeom prst="rect">
            <a:avLst/>
          </a:prstGeom>
          <a:solidFill>
            <a:srgbClr val="1A4A7A"/>
          </a:solidFill>
          <a:ln w="12700">
            <a:solidFill>
              <a:srgbClr val="1A4A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228600" y="987552"/>
            <a:ext cx="16276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Welcome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984248" y="987552"/>
            <a:ext cx="1627632" cy="347472"/>
          </a:xfrm>
          <a:prstGeom prst="rect">
            <a:avLst/>
          </a:prstGeom>
          <a:solidFill>
            <a:srgbClr val="1A4A7A"/>
          </a:solidFill>
          <a:ln w="12700">
            <a:solidFill>
              <a:srgbClr val="1A4A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1984248" y="987552"/>
            <a:ext cx="16276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Understand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739896" y="987552"/>
            <a:ext cx="1627632" cy="347472"/>
          </a:xfrm>
          <a:prstGeom prst="rect">
            <a:avLst/>
          </a:prstGeom>
          <a:solidFill>
            <a:srgbClr val="1A4A7A"/>
          </a:solidFill>
          <a:ln w="12700">
            <a:solidFill>
              <a:srgbClr val="1A4A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3739896" y="987552"/>
            <a:ext cx="16276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Question-Close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495544" y="987552"/>
            <a:ext cx="1627632" cy="347472"/>
          </a:xfrm>
          <a:prstGeom prst="rect">
            <a:avLst/>
          </a:prstGeom>
          <a:solidFill>
            <a:srgbClr val="1A4A7A"/>
          </a:solidFill>
          <a:ln w="12700">
            <a:solidFill>
              <a:srgbClr val="1A4A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5495544" y="987552"/>
            <a:ext cx="16276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Solve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7251192" y="987552"/>
            <a:ext cx="1627632" cy="347472"/>
          </a:xfrm>
          <a:prstGeom prst="rect">
            <a:avLst/>
          </a:prstGeom>
          <a:solidFill>
            <a:srgbClr val="1A4A7A"/>
          </a:solidFill>
          <a:ln w="12700">
            <a:solidFill>
              <a:srgbClr val="1A4A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251192" y="987552"/>
            <a:ext cx="16276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Close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228600" y="1444752"/>
            <a:ext cx="4297680" cy="804672"/>
          </a:xfrm>
          <a:prstGeom prst="rect">
            <a:avLst/>
          </a:prstGeom>
          <a:solidFill>
            <a:srgbClr val="F2F4F8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228600" y="1444752"/>
            <a:ext cx="91440" cy="804672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411480" y="1499616"/>
            <a:ext cx="40050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864"/>
                </a:solidFill>
              </a:rPr>
              <a:t>Respect their timeline — then reframe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411480" y="1792224"/>
            <a:ext cx="400507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</a:rPr>
              <a:t>'I understand timing is important to you. Can I ask — what would need to change for this to feel like the right time?'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709160" y="1444752"/>
            <a:ext cx="4297680" cy="804672"/>
          </a:xfrm>
          <a:prstGeom prst="rect">
            <a:avLst/>
          </a:prstGeom>
          <a:solidFill>
            <a:srgbClr val="F2F4F8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4709160" y="1444752"/>
            <a:ext cx="91440" cy="804672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4892040" y="1499616"/>
            <a:ext cx="40050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864"/>
                </a:solidFill>
              </a:rPr>
              <a:t>Show the cost of waiting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4892040" y="1792224"/>
            <a:ext cx="400507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</a:rPr>
              <a:t>Make the delay tangible. Rising costs, availability windows, seasonal demand, or the problem getting worse. Don't assume they've considered this.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228600" y="2359152"/>
            <a:ext cx="429768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228600" y="2359152"/>
            <a:ext cx="91440" cy="804672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 txBox="1"/>
          <p:nvPr/>
        </p:nvSpPr>
        <p:spPr>
          <a:xfrm>
            <a:off x="411480" y="2414016"/>
            <a:ext cx="40050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864"/>
                </a:solidFill>
              </a:rPr>
              <a:t>Create urgency without pressure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411480" y="2706624"/>
            <a:ext cx="400507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</a:rPr>
              <a:t>Use your schedule honestly: 'Our next available start date is [date]. After that we're booked until [date].' Facts, not pressure.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709160" y="2359152"/>
            <a:ext cx="429768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4709160" y="2359152"/>
            <a:ext cx="91440" cy="804672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 txBox="1"/>
          <p:nvPr/>
        </p:nvSpPr>
        <p:spPr>
          <a:xfrm>
            <a:off x="4892040" y="2414016"/>
            <a:ext cx="40050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864"/>
                </a:solidFill>
              </a:rPr>
              <a:t>Keep communication alive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4892040" y="2706624"/>
            <a:ext cx="400507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</a:rPr>
              <a:t>Don't disappear if they say 'not yet'. Schedule a specific follow-up. Stay in touch with value — not just check-ins.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0" y="4796028"/>
            <a:ext cx="9144000" cy="347472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 txBox="1"/>
          <p:nvPr/>
        </p:nvSpPr>
        <p:spPr>
          <a:xfrm>
            <a:off x="274320" y="479602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E07B39"/>
                </a:solidFill>
              </a:rPr>
              <a:t>WORKSHOP 6</a:t>
            </a:r>
            <a:r>
              <a:rPr lang="en-US" sz="1000" dirty="0">
                <a:solidFill>
                  <a:srgbClr val="AABBCC"/>
                </a:solidFill>
              </a:rPr>
              <a:t>  |  Handling Objections &amp; Stalls  |  Business Maximiser Coaching  |  www.BusinessMaximiserCoaching.com.au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320040" y="0"/>
            <a:ext cx="8503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THE CLEAR PATH — For Stalls &amp; Hesitations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228600" y="1005840"/>
            <a:ext cx="8686800" cy="502920"/>
          </a:xfrm>
          <a:prstGeom prst="rect">
            <a:avLst/>
          </a:prstGeom>
          <a:solidFill>
            <a:srgbClr val="EEF4FB"/>
          </a:solidFill>
          <a:ln w="12700">
            <a:solidFill>
              <a:srgbClr val="AACC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365760" y="1005840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3864"/>
                </a:solidFill>
              </a:rPr>
              <a:t>5-Step Framework</a:t>
            </a:r>
            <a:r>
              <a:rPr lang="en-US" sz="1300" dirty="0">
                <a:solidFill>
                  <a:srgbClr val="1E293B"/>
                </a:solidFill>
              </a:rPr>
              <a:t> — handles a specific objection someone has raised.   </a:t>
            </a:r>
            <a:r>
              <a:rPr lang="en-US" sz="1300" b="1" dirty="0">
                <a:solidFill>
                  <a:srgbClr val="E07B39"/>
                </a:solidFill>
              </a:rPr>
              <a:t>CLEAR Path</a:t>
            </a:r>
            <a:r>
              <a:rPr lang="en-US" sz="1300" dirty="0">
                <a:solidFill>
                  <a:srgbClr val="1E293B"/>
                </a:solidFill>
              </a:rPr>
              <a:t> — draws out what's really stopping them when they stall or go quiet.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28600" y="1600200"/>
            <a:ext cx="86868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228600" y="1600200"/>
            <a:ext cx="502920" cy="566928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228600" y="160020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C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804672" y="1645920"/>
            <a:ext cx="21031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3864"/>
                </a:solidFill>
              </a:rPr>
              <a:t>Connect with Concerns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2980944" y="1645920"/>
            <a:ext cx="57607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1E293B"/>
                </a:solidFill>
              </a:rPr>
              <a:t>"Can you help me understand what's making you hesitant right now?"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228600" y="2240280"/>
            <a:ext cx="8686800" cy="566928"/>
          </a:xfrm>
          <a:prstGeom prst="rect">
            <a:avLst/>
          </a:prstGeom>
          <a:solidFill>
            <a:srgbClr val="F2F4F8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228600" y="2240280"/>
            <a:ext cx="502920" cy="566928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228600" y="224028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L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804672" y="2286000"/>
            <a:ext cx="21031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3864"/>
                </a:solidFill>
              </a:rPr>
              <a:t>Listen and Learn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2980944" y="2286000"/>
            <a:ext cx="57607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1E293B"/>
                </a:solidFill>
              </a:rPr>
              <a:t>"Is there something specific about the project or the timing that doesn't feel quite right?"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228600" y="2880360"/>
            <a:ext cx="86868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228600" y="2880360"/>
            <a:ext cx="502920" cy="566928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228600" y="288036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E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804672" y="2926080"/>
            <a:ext cx="21031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3864"/>
                </a:solidFill>
              </a:rPr>
              <a:t>Evaluate and Educate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2980944" y="2926080"/>
            <a:ext cx="57607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1E293B"/>
                </a:solidFill>
              </a:rPr>
              <a:t>"Let's go over the details again — do you feel we've captured all the benefits this project will bring?"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228600" y="3520440"/>
            <a:ext cx="8686800" cy="566928"/>
          </a:xfrm>
          <a:prstGeom prst="rect">
            <a:avLst/>
          </a:prstGeom>
          <a:solidFill>
            <a:srgbClr val="F2F4F8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228600" y="3520440"/>
            <a:ext cx="502920" cy="566928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228600" y="352044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A</a:t>
            </a:r>
            <a:endParaRPr lang="en-US" sz="2200" dirty="0"/>
          </a:p>
        </p:txBody>
      </p:sp>
      <p:sp>
        <p:nvSpPr>
          <p:cNvPr id="24" name="Text 22"/>
          <p:cNvSpPr txBox="1"/>
          <p:nvPr/>
        </p:nvSpPr>
        <p:spPr>
          <a:xfrm>
            <a:off x="804672" y="3566160"/>
            <a:ext cx="21031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3864"/>
                </a:solidFill>
              </a:rPr>
              <a:t>Address and Alleviate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2980944" y="3566160"/>
            <a:ext cx="57607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1E293B"/>
                </a:solidFill>
              </a:rPr>
              <a:t>"Are there any specific concerns — budget, timing, scope? Let's discuss how we can manage this."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228600" y="4160520"/>
            <a:ext cx="86868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228600" y="4160520"/>
            <a:ext cx="502920" cy="566928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 txBox="1"/>
          <p:nvPr/>
        </p:nvSpPr>
        <p:spPr>
          <a:xfrm>
            <a:off x="228600" y="416052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R</a:t>
            </a:r>
            <a:endParaRPr lang="en-US" sz="2200" dirty="0"/>
          </a:p>
        </p:txBody>
      </p:sp>
      <p:sp>
        <p:nvSpPr>
          <p:cNvPr id="29" name="Text 27"/>
          <p:cNvSpPr txBox="1"/>
          <p:nvPr/>
        </p:nvSpPr>
        <p:spPr>
          <a:xfrm>
            <a:off x="804672" y="4206240"/>
            <a:ext cx="21031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3864"/>
                </a:solidFill>
              </a:rPr>
              <a:t>Resolve and Rally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2980944" y="4206240"/>
            <a:ext cx="57607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1E293B"/>
                </a:solidFill>
              </a:rPr>
              <a:t>"Our next available slot is [date]. If we start then, we'll have you done by [date]. Is it a not yet — or a not ever?"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0" y="4796028"/>
            <a:ext cx="9144000" cy="347472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 txBox="1"/>
          <p:nvPr/>
        </p:nvSpPr>
        <p:spPr>
          <a:xfrm>
            <a:off x="274320" y="479602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E07B39"/>
                </a:solidFill>
              </a:rPr>
              <a:t>WORKSHOP 6</a:t>
            </a:r>
            <a:r>
              <a:rPr lang="en-US" sz="1000" dirty="0">
                <a:solidFill>
                  <a:srgbClr val="AABBCC"/>
                </a:solidFill>
              </a:rPr>
              <a:t>  |  Handling Objections &amp; Stalls  |  Business Maximiser Coaching  |  www.BusinessMaximiserCoaching.com.au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320040" y="0"/>
            <a:ext cx="8503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The Slots Script — When They're Still on the Fence After CLEAR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228600" y="1024128"/>
            <a:ext cx="8686800" cy="3474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228600" y="1024128"/>
            <a:ext cx="91440" cy="3474720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411480" y="1115568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07B39"/>
                </a:solidFill>
              </a:rPr>
              <a:t>SLOTS SCRIPT — The full version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411480" y="1426464"/>
            <a:ext cx="8229600" cy="29809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rgbClr val="1E293B"/>
                </a:solidFill>
              </a:rPr>
              <a:t>“I understand that committing is an important decision. Our next available start is [date] — if we begin then, we'll have you done by [completion date], which matches your timeline. We'd need [agreement / deposit] by [date] to lock that in.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i="1" dirty="0">
                <a:solidFill>
                  <a:srgbClr val="1E293B"/>
                </a:solidFill>
              </a:rPr>
              <a:t>If now isn't the right time, we can look at [later date] — though I should mention it may extend beyond your original deadline.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i="1" dirty="0">
                <a:solidFill>
                  <a:srgbClr val="1E293B"/>
                </a:solidFill>
              </a:rPr>
              <a:t>Alternatively, if you feel this isn't right at any time in the foreseeable future, I appreciate your honesty. Could you tell me — is it a 'not yet' with the possibility to revisit, or a 'not ever'? Either answer helps me serve you better.”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0" y="4796028"/>
            <a:ext cx="9144000" cy="347472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274320" y="479602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E07B39"/>
                </a:solidFill>
              </a:rPr>
              <a:t>WORKSHOP 6</a:t>
            </a:r>
            <a:r>
              <a:rPr lang="en-US" sz="1000" dirty="0">
                <a:solidFill>
                  <a:srgbClr val="AABBCC"/>
                </a:solidFill>
              </a:rPr>
              <a:t>  |  Handling Objections &amp; Stalls  |  Business Maximiser Coaching  |  www.BusinessMaximiserCoaching.com.au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320040" y="0"/>
            <a:ext cx="8503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</a:rPr>
              <a:t>Top Tips — Techniques That Work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28600" y="1005840"/>
            <a:ext cx="4297680" cy="1133856"/>
          </a:xfrm>
          <a:prstGeom prst="rect">
            <a:avLst/>
          </a:prstGeom>
          <a:solidFill>
            <a:srgbClr val="F2F4F8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228600" y="1005840"/>
            <a:ext cx="91440" cy="1133856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411480" y="1097280"/>
            <a:ext cx="400507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3864"/>
                </a:solidFill>
              </a:rPr>
              <a:t>Anchoring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411480" y="1408176"/>
            <a:ext cx="40050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</a:rPr>
              <a:t>Lead with your highest price first — it's the number they anchor from. Everything after feels more reasonable by comparison.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09160" y="1005840"/>
            <a:ext cx="4297680" cy="1133856"/>
          </a:xfrm>
          <a:prstGeom prst="rect">
            <a:avLst/>
          </a:prstGeom>
          <a:solidFill>
            <a:srgbClr val="F2F4F8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709160" y="1005840"/>
            <a:ext cx="91440" cy="1133856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4892040" y="1097280"/>
            <a:ext cx="400507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3864"/>
                </a:solidFill>
              </a:rPr>
              <a:t>Law of Contrast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4892040" y="1408176"/>
            <a:ext cx="40050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</a:rPr>
              <a:t>Mention the highest price in the market first, so your offering feels like great value: 'Some clients spend up to $65k on a kitchen — our three packages start at $40k.'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228600" y="2267712"/>
            <a:ext cx="4297680" cy="113385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228600" y="2267712"/>
            <a:ext cx="91440" cy="1133856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411480" y="2359152"/>
            <a:ext cx="400507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3864"/>
                </a:solidFill>
              </a:rPr>
              <a:t>Use Their Language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11480" y="2670048"/>
            <a:ext cx="40050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</a:rPr>
              <a:t>Repeat their own words back to them. If they say 'reliability' is important, use that exact word — it shows you listened and understand what matters.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09160" y="2267712"/>
            <a:ext cx="4297680" cy="113385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709160" y="2267712"/>
            <a:ext cx="91440" cy="1133856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4892040" y="2359152"/>
            <a:ext cx="400507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3864"/>
                </a:solidFill>
              </a:rPr>
              <a:t>Mirroring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4892040" y="2670048"/>
            <a:ext cx="40050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</a:rPr>
              <a:t>Match their speech pace, tone, and energy. A calm, confident voice is contagious — they feel more relaxed and more likely to commit.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28600" y="3529584"/>
            <a:ext cx="4297680" cy="1133856"/>
          </a:xfrm>
          <a:prstGeom prst="rect">
            <a:avLst/>
          </a:prstGeom>
          <a:solidFill>
            <a:srgbClr val="F2F4F8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228600" y="3529584"/>
            <a:ext cx="91440" cy="1133856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411480" y="3621024"/>
            <a:ext cx="400507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3864"/>
                </a:solidFill>
              </a:rPr>
              <a:t>That's Right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411480" y="3931920"/>
            <a:ext cx="40050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</a:rPr>
              <a:t>From Chris Voss: guide clients to say 'that's right' — not just 'yes'. It signals genuine agreement, not compliance.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709160" y="3529584"/>
            <a:ext cx="4297680" cy="1133856"/>
          </a:xfrm>
          <a:prstGeom prst="rect">
            <a:avLst/>
          </a:prstGeom>
          <a:solidFill>
            <a:srgbClr val="F2F4F8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709160" y="3529584"/>
            <a:ext cx="91440" cy="1133856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 txBox="1"/>
          <p:nvPr/>
        </p:nvSpPr>
        <p:spPr>
          <a:xfrm>
            <a:off x="4892040" y="3621024"/>
            <a:ext cx="400507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3864"/>
                </a:solidFill>
              </a:rPr>
              <a:t>Close the Loop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4892040" y="3931920"/>
            <a:ext cx="40050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</a:rPr>
              <a:t>Never end a conversation without a clear next step: 'Have a look through the quote and I'll call you tomorrow at 5pm — does that work?'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0" y="4796028"/>
            <a:ext cx="9144000" cy="347472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 txBox="1"/>
          <p:nvPr/>
        </p:nvSpPr>
        <p:spPr>
          <a:xfrm>
            <a:off x="274320" y="479602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E07B39"/>
                </a:solidFill>
              </a:rPr>
              <a:t>WORKSHOP 6</a:t>
            </a:r>
            <a:r>
              <a:rPr lang="en-US" sz="1000" dirty="0">
                <a:solidFill>
                  <a:srgbClr val="AABBCC"/>
                </a:solidFill>
              </a:rPr>
              <a:t>  |  Handling Objections &amp; Stalls  |  Business Maximiser Coaching  |  www.BusinessMaximiserCoaching.com.au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320040" y="0"/>
            <a:ext cx="8503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07B39"/>
                </a:solidFill>
              </a:rPr>
              <a:t>WORKBOOK ACTIVITY  —  </a:t>
            </a:r>
            <a:r>
              <a:rPr lang="en-US" sz="2000" b="1" dirty="0">
                <a:solidFill>
                  <a:srgbClr val="FFFFFF"/>
                </a:solidFill>
              </a:rPr>
              <a:t>Handling Objections &amp; Stalls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74320" y="914400"/>
            <a:ext cx="8595360" cy="3474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274320" y="914400"/>
            <a:ext cx="109728" cy="3474720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502920" y="1005840"/>
            <a:ext cx="822960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</a:rPr>
              <a:t>Rate each suggestion Y / N / M for all four workbook sections.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</a:rPr>
              <a:t>Write your top 5 objections in your own words — the exact phrases your clients use.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</a:rPr>
              <a:t>For each one: which of the 7 types is it? Write your scripted response.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</a:rPr>
              <a:t>Practise in pairs — one person raises the objection, one handles it using the 5 steps.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</a:rPr>
              <a:t>If they stall after you handle it — practice the CLEAR path, ending with the Slots Script.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</a:rPr>
              <a:t>Key output: a one-page objection cheat sheet you will use from this week.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96028"/>
            <a:ext cx="9144000" cy="347472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274320" y="479602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E07B39"/>
                </a:solidFill>
              </a:rPr>
              <a:t>WORKSHOP 6</a:t>
            </a:r>
            <a:r>
              <a:rPr lang="en-US" sz="1000" dirty="0">
                <a:solidFill>
                  <a:srgbClr val="AABBCC"/>
                </a:solidFill>
              </a:rPr>
              <a:t>  |  Handling Objections &amp; Stalls  |  Business Maximiser Coaching  |  www.BusinessMaximiserCoaching.com.au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F38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57200" y="7315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</a:rPr>
              <a:t>Your Action This Week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502920" cy="502920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457200" y="1554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078992" y="1572768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DDDDFF"/>
                </a:solidFill>
              </a:rPr>
              <a:t>Write your top five objections and a scripted response for each — keep it as a one-page cheat sheet.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2450592"/>
            <a:ext cx="502920" cy="502920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457200" y="245059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078992" y="246888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DDDDFF"/>
                </a:solidFill>
              </a:rPr>
              <a:t>Role-play the price objection with a team member before your next proposal goes out.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57200" y="3346704"/>
            <a:ext cx="502920" cy="502920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457200" y="334670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1078992" y="3364992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DDDDFF"/>
                </a:solidFill>
              </a:rPr>
              <a:t>Identify one piece of work you lost in the last 90 days — which of the 7 types was it, and what would you do differently now?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0" y="4796028"/>
            <a:ext cx="9144000" cy="347472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274320" y="479602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E07B39"/>
                </a:solidFill>
              </a:rPr>
              <a:t>WORKSHOP 6</a:t>
            </a:r>
            <a:r>
              <a:rPr lang="en-US" sz="1000" dirty="0">
                <a:solidFill>
                  <a:srgbClr val="AABBCC"/>
                </a:solidFill>
              </a:rPr>
              <a:t>  |  Handling Objections &amp; Stalls  |  Business Maximiser Coaching  |  www.BusinessMaximiserCoaching.com.au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320040" y="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Go Deeper — Website Modules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228600" y="960120"/>
            <a:ext cx="8686800" cy="69494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228600" y="960120"/>
            <a:ext cx="1005840" cy="694944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228600" y="960120"/>
            <a:ext cx="10058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07B39"/>
                </a:solidFill>
              </a:rPr>
              <a:t>CONVERT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1325880" y="101498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3864"/>
                </a:solidFill>
              </a:rPr>
              <a:t>How to Overcome Objections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325880" y="1325880"/>
            <a:ext cx="7406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A simple framework with four powerful models to tackle any objection.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28600" y="1746504"/>
            <a:ext cx="8686800" cy="694944"/>
          </a:xfrm>
          <a:prstGeom prst="rect">
            <a:avLst/>
          </a:prstGeom>
          <a:solidFill>
            <a:srgbClr val="F2F4F8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228600" y="1746504"/>
            <a:ext cx="1005840" cy="694944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228600" y="1746504"/>
            <a:ext cx="10058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07B39"/>
                </a:solidFill>
              </a:rPr>
              <a:t>CONVERT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1325880" y="1801368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3864"/>
                </a:solidFill>
              </a:rPr>
              <a:t>Overcoming Objections &amp; Stalls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325880" y="2112264"/>
            <a:ext cx="7406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Categorise objections and decide the best way to deal with each one.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28600" y="2532888"/>
            <a:ext cx="8686800" cy="69494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228600" y="2532888"/>
            <a:ext cx="1005840" cy="694944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228600" y="2532888"/>
            <a:ext cx="10058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07B39"/>
                </a:solidFill>
              </a:rPr>
              <a:t>CONVERT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1325880" y="2587752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3864"/>
                </a:solidFill>
              </a:rPr>
              <a:t>The Clear Pathway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325880" y="2898648"/>
            <a:ext cx="7406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Convert hesitations into commitments — or respectful, clear declines.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228600" y="3319272"/>
            <a:ext cx="8686800" cy="694944"/>
          </a:xfrm>
          <a:prstGeom prst="rect">
            <a:avLst/>
          </a:prstGeom>
          <a:solidFill>
            <a:srgbClr val="F2F4F8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228600" y="3319272"/>
            <a:ext cx="1005840" cy="694944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228600" y="3319272"/>
            <a:ext cx="10058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07B39"/>
                </a:solidFill>
              </a:rPr>
              <a:t>CONVERT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1325880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3864"/>
                </a:solidFill>
              </a:rPr>
              <a:t>Your Price Is Too High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1325880" y="3685032"/>
            <a:ext cx="7406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The full module on responding when someone says your price is too high.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228600" y="4105656"/>
            <a:ext cx="8686800" cy="69494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228600" y="4105656"/>
            <a:ext cx="1005840" cy="694944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 txBox="1"/>
          <p:nvPr/>
        </p:nvSpPr>
        <p:spPr>
          <a:xfrm>
            <a:off x="228600" y="4105656"/>
            <a:ext cx="10058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07B39"/>
                </a:solidFill>
              </a:rPr>
              <a:t>ATTRACT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1325880" y="416052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3864"/>
                </a:solidFill>
              </a:rPr>
              <a:t>Creating Compelling Offers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1325880" y="4471416"/>
            <a:ext cx="7406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Powerful offers overcome objections and eliminate risk in the buying decision.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0" y="4796028"/>
            <a:ext cx="9144000" cy="347472"/>
          </a:xfrm>
          <a:prstGeom prst="rect">
            <a:avLst/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 txBox="1"/>
          <p:nvPr/>
        </p:nvSpPr>
        <p:spPr>
          <a:xfrm>
            <a:off x="274320" y="479602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E07B39"/>
                </a:solidFill>
              </a:rPr>
              <a:t>WORKSHOP 6</a:t>
            </a:r>
            <a:r>
              <a:rPr lang="en-US" sz="1000" dirty="0">
                <a:solidFill>
                  <a:srgbClr val="AABBCC"/>
                </a:solidFill>
              </a:rPr>
              <a:t>  |  Handling Objections &amp; Stalls  |  Business Maximiser Coaching  |  www.BusinessMaximiserCoaching.com.au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9e162c08-f0f8-449c-ad69-4aa8de64c17f" xsi:nil="true"/>
    <_ip_UnifiedCompliancePolicyProperties xmlns="http://schemas.microsoft.com/sharepoint/v3" xsi:nil="true"/>
    <lcf76f155ced4ddcb4097134ff3c332f xmlns="0961cef5-67eb-48c1-af87-a2f48e517b9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754546C50B0A4F90F469127512EA49" ma:contentTypeVersion="21" ma:contentTypeDescription="Create a new document." ma:contentTypeScope="" ma:versionID="924e9375f2fb47e805185640c68c4c1e">
  <xsd:schema xmlns:xsd="http://www.w3.org/2001/XMLSchema" xmlns:xs="http://www.w3.org/2001/XMLSchema" xmlns:p="http://schemas.microsoft.com/office/2006/metadata/properties" xmlns:ns1="http://schemas.microsoft.com/sharepoint/v3" xmlns:ns2="0961cef5-67eb-48c1-af87-a2f48e517b99" xmlns:ns3="9e162c08-f0f8-449c-ad69-4aa8de64c17f" targetNamespace="http://schemas.microsoft.com/office/2006/metadata/properties" ma:root="true" ma:fieldsID="bb2b565e0a826c4eb5af4f15086a1eeb" ns1:_="" ns2:_="" ns3:_="">
    <xsd:import namespace="http://schemas.microsoft.com/sharepoint/v3"/>
    <xsd:import namespace="0961cef5-67eb-48c1-af87-a2f48e517b99"/>
    <xsd:import namespace="9e162c08-f0f8-449c-ad69-4aa8de64c17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61cef5-67eb-48c1-af87-a2f48e517b9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eb536138-8fdd-4f97-bd72-d716dfe374e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162c08-f0f8-449c-ad69-4aa8de64c17f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f1f04402-b9bf-4fdd-b874-07b00364f46f}" ma:internalName="TaxCatchAll" ma:showField="CatchAllData" ma:web="9e162c08-f0f8-449c-ad69-4aa8de64c17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0D2C605-0384-4894-BB3F-A274FD6C249B}">
  <ds:schemaRefs>
    <ds:schemaRef ds:uri="0961cef5-67eb-48c1-af87-a2f48e517b99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sharepoint/v3"/>
    <ds:schemaRef ds:uri="http://schemas.microsoft.com/office/2006/metadata/properties"/>
    <ds:schemaRef ds:uri="9e162c08-f0f8-449c-ad69-4aa8de64c17f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3B9D9463-2CD8-430B-B0EA-7956863683F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55EF87E-19A2-4E30-B078-4CFD44FC3C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961cef5-67eb-48c1-af87-a2f48e517b99"/>
    <ds:schemaRef ds:uri="9e162c08-f0f8-449c-ad69-4aa8de64c1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6deec0bf-a03d-4627-9289-00a27b6ceac9}" enabled="1" method="Standard" siteId="{61717f05-5bf8-4a9c-97dc-82b501d89adb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2138</Words>
  <Application>Microsoft Macintosh PowerPoint</Application>
  <PresentationFormat>On-screen Show (16:9)</PresentationFormat>
  <Paragraphs>222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Business Maximiser Coaching</dc:creator>
  <cp:lastModifiedBy>Sam Harrop  |  Harrop Business Enterprises</cp:lastModifiedBy>
  <cp:revision>2</cp:revision>
  <dcterms:created xsi:type="dcterms:W3CDTF">2026-09-21T05:15:39Z</dcterms:created>
  <dcterms:modified xsi:type="dcterms:W3CDTF">2026-09-21T21:37:11Z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0x0101008F754546C50B0A4F90F469127512EA49</vt:lpwstr>
  </property>
  <property fmtid="{D5CDD505-2E9C-101B-9397-08002B2CF9AE}" pid="3" name="MediaServiceImageTags">
    <vt:lpwstr/>
  </property>
</Properties>
</file>